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26" r:id="rId48"/>
    <p:sldId id="303" r:id="rId49"/>
    <p:sldId id="304" r:id="rId50"/>
    <p:sldId id="305" r:id="rId51"/>
    <p:sldId id="306" r:id="rId52"/>
    <p:sldId id="307" r:id="rId53"/>
    <p:sldId id="308" r:id="rId54"/>
    <p:sldId id="321" r:id="rId55"/>
    <p:sldId id="309" r:id="rId56"/>
    <p:sldId id="310" r:id="rId57"/>
    <p:sldId id="311" r:id="rId58"/>
    <p:sldId id="322" r:id="rId59"/>
    <p:sldId id="312" r:id="rId60"/>
    <p:sldId id="323" r:id="rId61"/>
    <p:sldId id="314" r:id="rId62"/>
    <p:sldId id="325" r:id="rId63"/>
    <p:sldId id="313" r:id="rId64"/>
    <p:sldId id="324" r:id="rId65"/>
    <p:sldId id="315" r:id="rId66"/>
    <p:sldId id="316" r:id="rId67"/>
    <p:sldId id="317" r:id="rId68"/>
    <p:sldId id="318" r:id="rId69"/>
    <p:sldId id="319" r:id="rId70"/>
    <p:sldId id="320" r:id="rId71"/>
  </p:sldIdLst>
  <p:sldSz cx="9144000" cy="6858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8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509032"/>
          </a:xfrm>
          <a:prstGeom prst="rect">
            <a:avLst/>
          </a:prstGeom>
        </p:spPr>
        <p:txBody>
          <a:bodyPr vert="horz" lIns="94842" tIns="47421" rIns="94842" bIns="47421" rtlCol="0"/>
          <a:lstStyle>
            <a:lvl1pPr algn="l">
              <a:defRPr sz="1200"/>
            </a:lvl1pPr>
          </a:lstStyle>
          <a:p>
            <a:endParaRPr lang="en-GB"/>
          </a:p>
        </p:txBody>
      </p:sp>
      <p:sp>
        <p:nvSpPr>
          <p:cNvPr id="3" name="Date Placeholder 2"/>
          <p:cNvSpPr>
            <a:spLocks noGrp="1"/>
          </p:cNvSpPr>
          <p:nvPr>
            <p:ph type="dt" idx="1"/>
          </p:nvPr>
        </p:nvSpPr>
        <p:spPr>
          <a:xfrm>
            <a:off x="3995217" y="0"/>
            <a:ext cx="3056414" cy="509032"/>
          </a:xfrm>
          <a:prstGeom prst="rect">
            <a:avLst/>
          </a:prstGeom>
        </p:spPr>
        <p:txBody>
          <a:bodyPr vert="horz" lIns="94842" tIns="47421" rIns="94842" bIns="47421" rtlCol="0"/>
          <a:lstStyle>
            <a:lvl1pPr algn="r">
              <a:defRPr sz="1200"/>
            </a:lvl1pPr>
          </a:lstStyle>
          <a:p>
            <a:fld id="{93CFC19C-F8F2-48D3-B5C2-0CADB91E7C19}" type="datetimeFigureOut">
              <a:rPr lang="en-GB" smtClean="0"/>
              <a:t>11/10/2016</a:t>
            </a:fld>
            <a:endParaRPr lang="en-GB"/>
          </a:p>
        </p:txBody>
      </p:sp>
      <p:sp>
        <p:nvSpPr>
          <p:cNvPr id="4" name="Slide Image Placeholder 3"/>
          <p:cNvSpPr>
            <a:spLocks noGrp="1" noRot="1" noChangeAspect="1"/>
          </p:cNvSpPr>
          <p:nvPr>
            <p:ph type="sldImg" idx="2"/>
          </p:nvPr>
        </p:nvSpPr>
        <p:spPr>
          <a:xfrm>
            <a:off x="981075" y="763588"/>
            <a:ext cx="5091113" cy="3817937"/>
          </a:xfrm>
          <a:prstGeom prst="rect">
            <a:avLst/>
          </a:prstGeom>
          <a:noFill/>
          <a:ln w="12700">
            <a:solidFill>
              <a:prstClr val="black"/>
            </a:solidFill>
          </a:ln>
        </p:spPr>
        <p:txBody>
          <a:bodyPr vert="horz" lIns="94842" tIns="47421" rIns="94842" bIns="47421" rtlCol="0" anchor="ctr"/>
          <a:lstStyle/>
          <a:p>
            <a:endParaRPr lang="en-GB"/>
          </a:p>
        </p:txBody>
      </p:sp>
      <p:sp>
        <p:nvSpPr>
          <p:cNvPr id="5" name="Notes Placeholder 4"/>
          <p:cNvSpPr>
            <a:spLocks noGrp="1"/>
          </p:cNvSpPr>
          <p:nvPr>
            <p:ph type="body" sz="quarter" idx="3"/>
          </p:nvPr>
        </p:nvSpPr>
        <p:spPr>
          <a:xfrm>
            <a:off x="705327" y="4835803"/>
            <a:ext cx="5642610" cy="4581287"/>
          </a:xfrm>
          <a:prstGeom prst="rect">
            <a:avLst/>
          </a:prstGeom>
        </p:spPr>
        <p:txBody>
          <a:bodyPr vert="horz" lIns="94842" tIns="47421" rIns="94842" bIns="4742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669839"/>
            <a:ext cx="3056414" cy="509032"/>
          </a:xfrm>
          <a:prstGeom prst="rect">
            <a:avLst/>
          </a:prstGeom>
        </p:spPr>
        <p:txBody>
          <a:bodyPr vert="horz" lIns="94842" tIns="47421" rIns="94842" bIns="47421" rtlCol="0" anchor="b"/>
          <a:lstStyle>
            <a:lvl1pPr algn="l">
              <a:defRPr sz="1200"/>
            </a:lvl1pPr>
          </a:lstStyle>
          <a:p>
            <a:endParaRPr lang="en-GB"/>
          </a:p>
        </p:txBody>
      </p:sp>
      <p:sp>
        <p:nvSpPr>
          <p:cNvPr id="7" name="Slide Number Placeholder 6"/>
          <p:cNvSpPr>
            <a:spLocks noGrp="1"/>
          </p:cNvSpPr>
          <p:nvPr>
            <p:ph type="sldNum" sz="quarter" idx="5"/>
          </p:nvPr>
        </p:nvSpPr>
        <p:spPr>
          <a:xfrm>
            <a:off x="3995217" y="9669839"/>
            <a:ext cx="3056414" cy="509032"/>
          </a:xfrm>
          <a:prstGeom prst="rect">
            <a:avLst/>
          </a:prstGeom>
        </p:spPr>
        <p:txBody>
          <a:bodyPr vert="horz" lIns="94842" tIns="47421" rIns="94842" bIns="47421" rtlCol="0" anchor="b"/>
          <a:lstStyle>
            <a:lvl1pPr algn="r">
              <a:defRPr sz="1200"/>
            </a:lvl1pPr>
          </a:lstStyle>
          <a:p>
            <a:fld id="{3E4B1CF0-8E7F-4C25-A43B-F59B334DF460}" type="slidenum">
              <a:rPr lang="en-GB" smtClean="0"/>
              <a:t>‹#›</a:t>
            </a:fld>
            <a:endParaRPr lang="en-GB"/>
          </a:p>
        </p:txBody>
      </p:sp>
    </p:spTree>
    <p:extLst>
      <p:ext uri="{BB962C8B-B14F-4D97-AF65-F5344CB8AC3E}">
        <p14:creationId xmlns:p14="http://schemas.microsoft.com/office/powerpoint/2010/main" val="191061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8480EF-E087-4DF1-AB74-4974E4E42581}" type="slidenum">
              <a:rPr lang="en-GB" smtClean="0"/>
              <a:t>21</a:t>
            </a:fld>
            <a:endParaRPr lang="en-GB"/>
          </a:p>
        </p:txBody>
      </p:sp>
    </p:spTree>
    <p:extLst>
      <p:ext uri="{BB962C8B-B14F-4D97-AF65-F5344CB8AC3E}">
        <p14:creationId xmlns:p14="http://schemas.microsoft.com/office/powerpoint/2010/main" val="152667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2BDE2C-EAFC-4BA5-936F-F7704D0FD553}" type="slidenum">
              <a:rPr lang="en-GB" smtClean="0"/>
              <a:t>25</a:t>
            </a:fld>
            <a:endParaRPr lang="en-GB"/>
          </a:p>
        </p:txBody>
      </p:sp>
    </p:spTree>
    <p:extLst>
      <p:ext uri="{BB962C8B-B14F-4D97-AF65-F5344CB8AC3E}">
        <p14:creationId xmlns:p14="http://schemas.microsoft.com/office/powerpoint/2010/main" val="128693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41F3A5E-311B-4735-B962-A6C0E13B02B8}" type="datetimeFigureOut">
              <a:rPr lang="en-GB" smtClean="0"/>
              <a:t>11/10/2016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18757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1F3A5E-311B-4735-B962-A6C0E13B02B8}" type="datetimeFigureOut">
              <a:rPr lang="en-GB" smtClean="0"/>
              <a:t>11/10/2016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88833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1F3A5E-311B-4735-B962-A6C0E13B02B8}" type="datetimeFigureOut">
              <a:rPr lang="en-GB" smtClean="0"/>
              <a:t>11/10/2016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282973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1F3A5E-311B-4735-B962-A6C0E13B02B8}" type="datetimeFigureOut">
              <a:rPr lang="en-GB" smtClean="0"/>
              <a:t>11/10/2016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54027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1F3A5E-311B-4735-B962-A6C0E13B02B8}" type="datetimeFigureOut">
              <a:rPr lang="en-GB" smtClean="0"/>
              <a:t>11/10/2016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17299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41F3A5E-311B-4735-B962-A6C0E13B02B8}" type="datetimeFigureOut">
              <a:rPr lang="en-GB" smtClean="0"/>
              <a:t>11/10/2016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247950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41F3A5E-311B-4735-B962-A6C0E13B02B8}" type="datetimeFigureOut">
              <a:rPr lang="en-GB" smtClean="0"/>
              <a:t>11/10/2016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133823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41F3A5E-311B-4735-B962-A6C0E13B02B8}" type="datetimeFigureOut">
              <a:rPr lang="en-GB" smtClean="0"/>
              <a:t>11/10/2016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214707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F3A5E-311B-4735-B962-A6C0E13B02B8}" type="datetimeFigureOut">
              <a:rPr lang="en-GB" smtClean="0"/>
              <a:t>11/10/2016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100969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F3A5E-311B-4735-B962-A6C0E13B02B8}" type="datetimeFigureOut">
              <a:rPr lang="en-GB" smtClean="0"/>
              <a:t>11/10/2016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54356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F3A5E-311B-4735-B962-A6C0E13B02B8}" type="datetimeFigureOut">
              <a:rPr lang="en-GB" smtClean="0"/>
              <a:t>11/10/2016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D11A66-1DCD-4D6E-B684-E875AC38E46A}" type="slidenum">
              <a:rPr lang="en-GB" smtClean="0"/>
              <a:t>‹#›</a:t>
            </a:fld>
            <a:endParaRPr lang="en-GB"/>
          </a:p>
        </p:txBody>
      </p:sp>
    </p:spTree>
    <p:extLst>
      <p:ext uri="{BB962C8B-B14F-4D97-AF65-F5344CB8AC3E}">
        <p14:creationId xmlns:p14="http://schemas.microsoft.com/office/powerpoint/2010/main" val="349433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F3A5E-311B-4735-B962-A6C0E13B02B8}" type="datetimeFigureOut">
              <a:rPr lang="en-GB" smtClean="0"/>
              <a:t>11/10/2016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11A66-1DCD-4D6E-B684-E875AC38E46A}" type="slidenum">
              <a:rPr lang="en-GB" smtClean="0"/>
              <a:t>‹#›</a:t>
            </a:fld>
            <a:endParaRPr lang="en-GB"/>
          </a:p>
        </p:txBody>
      </p:sp>
    </p:spTree>
    <p:extLst>
      <p:ext uri="{BB962C8B-B14F-4D97-AF65-F5344CB8AC3E}">
        <p14:creationId xmlns:p14="http://schemas.microsoft.com/office/powerpoint/2010/main" val="1359307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uk/url?sa=i&amp;rct=j&amp;q=&amp;esrc=s&amp;frm=1&amp;source=images&amp;cd=&amp;cad=rja&amp;uact=8&amp;docid=MeZWxd5GKXWREM&amp;tbnid=uCszhGQeXmew1M:&amp;ved=0CAUQjRw&amp;url=http://photography.nationalgeographic.com/wallpaper/photography/photos/milestones-photography/niepce-first-photo/&amp;ei=rc_YU6X6L8qf7AbjkoHICw&amp;bvm=bv.71778758,d.ZGU&amp;psig=AFQjCNFZtD2JAwBBv0GKxoQ-ZOnqB4wVAg&amp;ust=140680426749390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uk/url?sa=i&amp;source=images&amp;cd=&amp;cad=rja&amp;uact=8&amp;docid=-IuVrBZrvXPHPM&amp;tbnid=WQNnvkj2UdwmlM&amp;ved=0CAgQjRw&amp;url=http://langkasa-norul.blogspot.com/2012/09/11-years-after-911-tragedy-world-trade.html&amp;ei=ygDaU7-fFqbB7Aa65IDAAg&amp;psig=AFQjCNFPzCz-fj040YXCVPQxZkecRuqqRg&amp;ust=140688237847637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uk/url?sa=i&amp;source=images&amp;cd=&amp;cad=rja&amp;uact=8&amp;docid=JD22NnhQp_pMoM&amp;tbnid=X08xSgY-7PiFwM&amp;ved=0CAgQjRw&amp;url=http://www.virginmedia.com/science-nature/technology/iconic-images.php?ssid%3D10&amp;ei=iwPaU9D_NOaV7AbstYDQAg&amp;psig=AFQjCNGpE-03B4ip6pHAhAIm9oxGP0BMbA&amp;ust=140688308399746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uk/url?sa=i&amp;rct=j&amp;q=&amp;esrc=s&amp;frm=1&amp;source=images&amp;cd=&amp;cad=rja&amp;uact=8&amp;docid=2MCerbuGg9F_OM&amp;tbnid=i_hvhG0hyBdASM:&amp;ved=0CAUQjRw&amp;url=http://en.wikipedia.org/wiki/Apollo_11&amp;ei=BQHaU8K3IueS7Aat8YFo&amp;bvm=bv.72185853,d.ZGU&amp;psig=AFQjCNFypguMvxWxybfRW2JWJ2BhiXwW0g&amp;ust=1406882430711253"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uk/url?sa=i&amp;rct=j&amp;q=&amp;esrc=s&amp;frm=1&amp;source=images&amp;cd=&amp;cad=rja&amp;uact=8&amp;docid=lMzlJXglAPkINM&amp;tbnid=7tRVhTCmVXnfjM:&amp;ved=0CAUQjRw&amp;url=http://www.theatlantic.com/infocus/2014/06/tiananmen-square-25-years-ago/100751/&amp;ei=cALaU-ffHLKg7AavwIGwDg&amp;bvm=bv.72185853,d.ZGU&amp;psig=AFQjCNEz4AnQqAU0IUsMFvptJAGfMIf5Cg&amp;ust=140688279622411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uk/url?sa=i&amp;rct=j&amp;q=&amp;esrc=s&amp;frm=1&amp;source=images&amp;cd=&amp;cad=rja&amp;uact=8&amp;docid=GHigGuhju1vqWM&amp;tbnid=F7m8g09dI_nGnM:&amp;ved=0CAUQjRw&amp;url=http://www.npr.org/blogs/pictureshow/2010/07/23/128728114/kodachrome&amp;ei=YgHaU63mFpTo7AbwooGIBQ&amp;bvm=bv.72185853,d.ZGU&amp;psig=AFQjCNGYhRdvgUOkHB7NZZY1_oFhc0e9FA&amp;ust=1406882521009335" TargetMode="Externa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www.google.co.uk/url?sa=i&amp;rct=j&amp;q=&amp;esrc=s&amp;frm=1&amp;source=images&amp;cd=&amp;cad=rja&amp;uact=8&amp;docid=W-e5Y2WsjY4LpM&amp;tbnid=TLLgZ66srAuvcM:&amp;ved=0CAUQjRw&amp;url=http://ngm.nationalgeographic.com/2002/04/afghan-girl/index-text&amp;ei=mwHaU9z7L6WS7Aa3q4GgCw&amp;bvm=bv.72185853,d.ZGU&amp;psig=AFQjCNGYhRdvgUOkHB7NZZY1_oFhc0e9FA&amp;ust=140688252100933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uk/url?sa=i&amp;source=images&amp;cd=&amp;cad=rja&amp;uact=8&amp;docid=w8EEnSowmjp2VM&amp;tbnid=GLklXOcGNwTs5M&amp;ved=0CAgQjRw&amp;url=http://telusers.com/earth-from-space-high-resolution-17030-hd-wallpapers.html&amp;ei=0wPaU-_6DfDy7AbDu4HQCQ&amp;psig=AFQjCNHsPjfb3XcA75n8PkbZHPJYmUGjxQ&amp;ust=140688315532791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google.co.uk/url?sa=i&amp;rct=j&amp;q=&amp;esrc=s&amp;source=images&amp;cd=&amp;cad=rja&amp;uact=8&amp;ved=0CAcQjRw&amp;url=https://www.pinterest.com/pin/478648266619806071/&amp;ei=FUuWVdGIHon67AaY1634Ag&amp;bvm=bv.96952980,d.ZGU&amp;psig=AFQjCNFxvgQkkAYgb3h9IRkKt8euYvJ43A&amp;ust=1435999065157537" TargetMode="External"/><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CAcQjRw&amp;url=http://www.shootingfilm.net/2013/01/joiners-polaroid-collages-by-david.html&amp;ei=7E2hVazrH-eY7gbW1YbgBw&amp;bvm=bv.97653015,d.ZGU&amp;psig=AFQjCNE47UXruLYu43GayufySkzpmfepDg&amp;ust=1436720987012273" TargetMode="External"/><Relationship Id="rId11" Type="http://schemas.openxmlformats.org/officeDocument/2006/relationships/image" Target="../media/image36.jpeg"/><Relationship Id="rId5" Type="http://schemas.openxmlformats.org/officeDocument/2006/relationships/image" Target="../media/image32.jpeg"/><Relationship Id="rId10" Type="http://schemas.openxmlformats.org/officeDocument/2006/relationships/image" Target="../media/image35.jpeg"/><Relationship Id="rId4" Type="http://schemas.openxmlformats.org/officeDocument/2006/relationships/image" Target="../media/image31.jpeg"/><Relationship Id="rId9" Type="http://schemas.openxmlformats.org/officeDocument/2006/relationships/hyperlink" Target="http://www.google.co.uk/url?sa=i&amp;rct=j&amp;q=&amp;esrc=s&amp;source=images&amp;cd=&amp;cad=rja&amp;uact=8&amp;ved=0CAcQjRw&amp;url=http://hampshireattractions.co.uk/southampton-museums/&amp;ei=6YyiVePXC4fl7AbpgKOgDw&amp;bvm=bv.97653015,d.ZGU&amp;psig=AFQjCNEkf43uJX9rxGE8xix_GcWOWz_Bow&amp;ust=143680263296405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 Id="rId4" Type="http://schemas.openxmlformats.org/officeDocument/2006/relationships/hyperlink" Target="http://ushphotography.weebly.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login@student.ushschool.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weg1rwh3-8AG8M&amp;tbnid=wOz9f4_606RgzM:&amp;ved=0CAcQjRw&amp;url=http://www.filmsnotdead.com/2012/08/22/the-first-woman-photographer-anna-atkins/&amp;ei=TUM2VIDwDbOPsQT_54CoAg&amp;bvm=bv.76943099,d.eXY&amp;psig=AFQjCNFJPTkD9-egk8MX89dqzKdl3cKdtg&amp;ust=1412928609440890" TargetMode="External"/><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www.abbeville.com/blog/wp-content/uploads/2013/04/Anna-Atkins.jp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weg1rwh3-8AG8M&amp;tbnid=wOz9f4_606RgzM:&amp;ved=0CAcQjRw&amp;url=http://www.filmsnotdead.com/2012/08/22/the-first-woman-photographer-anna-atkins/&amp;ei=TUM2VIDwDbOPsQT_54CoAg&amp;bvm=bv.76943099,d.eXY&amp;psig=AFQjCNFJPTkD9-egk8MX89dqzKdl3cKdtg&amp;ust=1412928609440890" TargetMode="External"/><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www.abbeville.com/blog/wp-content/uploads/2013/04/Anna-Atkins.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hyperlink" Target="https://www.google.co.uk/url?sa=i&amp;rct=j&amp;q=&amp;esrc=s&amp;source=images&amp;cd=&amp;cad=rja&amp;uact=8&amp;ved=0ahUKEwjXwoSr6crOAhWJMBoKHfJCCekQjRwIBw&amp;url=https://www.britannica.com/biography/Karl-Blossfeldt&amp;psig=AFQjCNE0mYgef-qKUaISFuXJXtu-Aa53AA&amp;ust=1471604784077286" TargetMode="External"/><Relationship Id="rId5" Type="http://schemas.openxmlformats.org/officeDocument/2006/relationships/image" Target="../media/image63.jpeg"/><Relationship Id="rId4" Type="http://schemas.openxmlformats.org/officeDocument/2006/relationships/hyperlink" Target="http://www.google.co.uk/url?sa=i&amp;rct=j&amp;q=&amp;esrc=s&amp;source=images&amp;cd=&amp;cad=rja&amp;uact=8&amp;ved=0ahUKEwik1tuZ6crOAhWJnRoKHRjRAa4QjRwIBw&amp;url=http://butdoesitfloat.com/filter/Karl-Blossfeldt&amp;psig=AFQjCNE0mYgef-qKUaISFuXJXtu-Aa53AA&amp;ust=1471604784077286"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uk/url?sa=i&amp;rct=j&amp;q=&amp;esrc=s&amp;frm=1&amp;source=images&amp;cd=&amp;cad=rja&amp;uact=8&amp;docid=5rn5BjNFea1UVM&amp;tbnid=SFPg7gOjIfGL7M:&amp;ved=0CAUQjRw&amp;url=http://www.cnet.com/news/obama-four-more-years-tweet-skyrockets-to-no-1-retweet/&amp;ei=W8fYU4aqBs6y7Abku4G4DQ&amp;bvm=bv.71778758,d.ZGU&amp;psig=AFQjCNGOsJzseqN-M_y7hOXpJzt3IIYUWg&amp;ust=140680213515347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iz_LnE7MrOAhUD2BoKHVBFBGEQjRwIBw&amp;url=https://www.pinterest.com/pin/455004368579104528/&amp;bvm=bv.129759880,d.ZGg&amp;psig=AFQjCNF6dl-2Fw7JfRp-y9AxJ-ch75b_nw&amp;ust=1471605649083769" TargetMode="External"/><Relationship Id="rId3" Type="http://schemas.openxmlformats.org/officeDocument/2006/relationships/image" Target="../media/image64.jpeg"/><Relationship Id="rId7" Type="http://schemas.openxmlformats.org/officeDocument/2006/relationships/image" Target="../media/image75.jpeg"/><Relationship Id="rId12" Type="http://schemas.openxmlformats.org/officeDocument/2006/relationships/image" Target="../media/image78.jpeg"/><Relationship Id="rId2" Type="http://schemas.openxmlformats.org/officeDocument/2006/relationships/hyperlink" Target="https://www.google.co.uk/url?sa=i&amp;rct=j&amp;q=&amp;esrc=s&amp;source=images&amp;cd=&amp;cad=rja&amp;uact=8&amp;ved=0ahUKEwjXwoSr6crOAhWJMBoKHfJCCekQjRwIBw&amp;url=https://www.britannica.com/biography/Karl-Blossfeldt&amp;psig=AFQjCNE0mYgef-qKUaISFuXJXtu-Aa53AA&amp;ust=1471604784077286" TargetMode="External"/><Relationship Id="rId1" Type="http://schemas.openxmlformats.org/officeDocument/2006/relationships/slideLayout" Target="../slideLayouts/slideLayout7.xml"/><Relationship Id="rId6" Type="http://schemas.openxmlformats.org/officeDocument/2006/relationships/hyperlink" Target="https://www.google.co.uk/url?sa=i&amp;rct=j&amp;q=&amp;esrc=s&amp;source=images&amp;cd=&amp;cad=rja&amp;uact=8&amp;ved=0ahUKEwiTlsCy7MrOAhWC2BoKHTVtDJgQjRwIBw&amp;url=https://www.pinterest.com/cdsimplicity/photographer-karl-blossfeldt/&amp;bvm=bv.129759880,d.ZGg&amp;psig=AFQjCNF6dl-2Fw7JfRp-y9AxJ-ch75b_nw&amp;ust=1471605649083769" TargetMode="External"/><Relationship Id="rId11" Type="http://schemas.openxmlformats.org/officeDocument/2006/relationships/image" Target="../media/image77.jpeg"/><Relationship Id="rId5" Type="http://schemas.openxmlformats.org/officeDocument/2006/relationships/image" Target="../media/image74.jpeg"/><Relationship Id="rId10" Type="http://schemas.openxmlformats.org/officeDocument/2006/relationships/hyperlink" Target="http://www.google.co.uk/url?sa=i&amp;rct=j&amp;q=&amp;esrc=s&amp;source=images&amp;cd=&amp;cad=rja&amp;uact=8&amp;ved=0ahUKEwillOzV7MrOAhXHChoKHTJKBiYQjRwIBw&amp;url=http://blog.artsome.co/review-karl-blossfeldts-show-art-forms-in-nature-vadehra-art-gallery-new-delhi/&amp;bvm=bv.129759880,d.ZGg&amp;psig=AFQjCNF6dl-2Fw7JfRp-y9AxJ-ch75b_nw&amp;ust=1471605649083769" TargetMode="External"/><Relationship Id="rId4" Type="http://schemas.openxmlformats.org/officeDocument/2006/relationships/hyperlink" Target="https://www.google.co.uk/url?sa=i&amp;rct=j&amp;q=&amp;esrc=s&amp;source=images&amp;cd=&amp;cad=rja&amp;uact=8&amp;ved=0ahUKEwiwtruk7MrOAhVFXhoKHXpcC4IQjRwIBw&amp;url=https://artblart.com/tag/karl-blossfeldt/&amp;psig=AFQjCNE0mYgef-qKUaISFuXJXtu-Aa53AA&amp;ust=1471604784077286" TargetMode="External"/><Relationship Id="rId9" Type="http://schemas.openxmlformats.org/officeDocument/2006/relationships/image" Target="../media/image7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co.uk/url?sa=i&amp;rct=j&amp;q=&amp;esrc=s&amp;source=images&amp;cd=&amp;cad=rja&amp;uact=8&amp;ved=0ahUKEwjb8fm7rr_PAhVQFMAKHRPhAFsQjRwIBw&amp;url=http://digital-photography-school.com/17-beautiful-images-with-shallow-depth-of-field/&amp;psig=AFQjCNGIAmacegXGpl9gug1mlT_MS3OLNQ&amp;ust=1475609105358269"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co.uk/url?sa=i&amp;rct=j&amp;q=&amp;esrc=s&amp;source=images&amp;cd=&amp;cad=rja&amp;uact=8&amp;ved=0CAcQjRxqFQoTCMKdgKLFrcgCFcnsFAodPW8EPA&amp;url=http://www.digitalcameraworld.com/2012/08/13/aperture-vs-depth-of-field-photography-cheat-sheet/&amp;psig=AFQjCNG4GjY7-B51KrbP1DVMvXzc5mvAJw&amp;ust=144421034723268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google.co.uk/url?sa=i&amp;rct=j&amp;q=&amp;esrc=s&amp;source=images&amp;cd=&amp;cad=rja&amp;uact=8&amp;ved=0ahUKEwjJwI24r7_PAhUqDMAKHYFKAtQQjRwIBw&amp;url=http://www.wexphotographic.com/blog/canon-eos-1200d-review&amp;bvm=bv.134495766,d.cWw&amp;psig=AFQjCNFH0uk-j6OIy-s_GB7WXoYRt4bX3w&amp;ust=1475609372696307"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67.tmp"/><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www.google.co.uk/url?sa=i&amp;rct=j&amp;q=&amp;esrc=s&amp;frm=1&amp;source=images&amp;cd=&amp;cad=rja&amp;uact=8&amp;docid=sH4V_bMjHFEL8M&amp;tbnid=-16Q386XD46rmM:&amp;ved=0CAUQjRw&amp;url=http://www.curious-eye.com/photography_pg4.php&amp;ei=ZczYU-DhFtDb7AaZiYCIAw&amp;bvm=bv.71778758,d.ZGU&amp;psig=AFQjCNGkVG85IIC-zFKmWs33Y_AW_b3gcA&amp;ust=1406803418468179"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uk/url?sa=i&amp;rct=j&amp;q=&amp;esrc=s&amp;frm=1&amp;source=images&amp;cd=&amp;cad=rja&amp;uact=8&amp;docid=bte3rVyTKW2thM&amp;tbnid=D9J8ZYkP0mIp2M:&amp;ved=0CAUQjRw&amp;url=http://www.thetimes.co.uk/tto/news/world/africa/article3945579.ece&amp;ei=A87YU--_I8zH7AbBh4HQBQ&amp;psig=AFQjCNG36qoRDv3mgEwWyT7tcEPB0z-8og&amp;ust=140680383338401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uk/url?sa=i&amp;rct=j&amp;q=&amp;esrc=s&amp;frm=1&amp;source=images&amp;cd=&amp;cad=rja&amp;uact=8&amp;docid=mwO6O-8PdOG71M&amp;tbnid=I2F40vbBy_lniM:&amp;ved=0CAUQjRw&amp;url=http://alwayshungrysoul.blogspot.com/2013/11/unmatched-selfies.html&amp;ei=cM3YU_26A-eM7Aa6koG4Cw&amp;bvm=bv.71778758,d.ZGU&amp;psig=AFQjCNGOJ770m0THbGmatCMYKtvlpbCVeQ&amp;ust=140680367669045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descr="http://upload.wikimedia.org/wikipedia/commons/thumb/4/40/Kodak_pocket_instamatic_100_%281972%29.jpg/800px-Kodak_pocket_instamatic_100_%281972%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028" y="93580"/>
            <a:ext cx="5733276" cy="664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83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476672"/>
            <a:ext cx="6125430" cy="4324954"/>
          </a:xfrm>
        </p:spPr>
      </p:pic>
      <p:sp>
        <p:nvSpPr>
          <p:cNvPr id="5" name="Rectangle 4"/>
          <p:cNvSpPr/>
          <p:nvPr/>
        </p:nvSpPr>
        <p:spPr>
          <a:xfrm>
            <a:off x="539552" y="5013176"/>
            <a:ext cx="8410957" cy="1754326"/>
          </a:xfrm>
          <a:prstGeom prst="rect">
            <a:avLst/>
          </a:prstGeom>
          <a:noFill/>
        </p:spPr>
        <p:txBody>
          <a:bodyPr wrap="non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tx2">
                    <a:lumMod val="75000"/>
                  </a:schemeClr>
                </a:solidFill>
                <a:effectLst>
                  <a:innerShdw blurRad="101600" dist="76200" dir="5400000">
                    <a:schemeClr val="accent1">
                      <a:satMod val="190000"/>
                      <a:tint val="100000"/>
                      <a:alpha val="74000"/>
                    </a:schemeClr>
                  </a:innerShdw>
                </a:effectLst>
              </a:rPr>
              <a:t>586 million photos uploaded</a:t>
            </a:r>
          </a:p>
          <a:p>
            <a:pPr algn="ctr"/>
            <a:r>
              <a:rPr lang="en-US" sz="5400" b="1" cap="none" spc="0" dirty="0" smtClean="0">
                <a:ln w="900" cmpd="sng">
                  <a:solidFill>
                    <a:schemeClr val="accent1">
                      <a:satMod val="190000"/>
                      <a:alpha val="55000"/>
                    </a:schemeClr>
                  </a:solidFill>
                  <a:prstDash val="solid"/>
                </a:ln>
                <a:solidFill>
                  <a:schemeClr val="tx2">
                    <a:lumMod val="75000"/>
                  </a:schemeClr>
                </a:solidFill>
                <a:effectLst>
                  <a:innerShdw blurRad="101600" dist="76200" dir="5400000">
                    <a:schemeClr val="accent1">
                      <a:satMod val="190000"/>
                      <a:tint val="100000"/>
                      <a:alpha val="74000"/>
                    </a:schemeClr>
                  </a:innerShdw>
                </a:effectLst>
              </a:rPr>
              <a:t>in 2013</a:t>
            </a:r>
            <a:endParaRPr lang="en-US" sz="5400" b="1" cap="none" spc="0" dirty="0">
              <a:ln w="900" cmpd="sng">
                <a:solidFill>
                  <a:schemeClr val="accent1">
                    <a:satMod val="190000"/>
                    <a:alpha val="55000"/>
                  </a:schemeClr>
                </a:solidFill>
                <a:prstDash val="solid"/>
              </a:ln>
              <a:solidFill>
                <a:schemeClr val="tx2">
                  <a:lumMod val="75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24096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121"/>
            <a:ext cx="8229600" cy="1143000"/>
          </a:xfrm>
        </p:spPr>
        <p:txBody>
          <a:bodyPr/>
          <a:lstStyle/>
          <a:p>
            <a:r>
              <a:rPr lang="en-GB" dirty="0" smtClean="0"/>
              <a:t>The world’s first photograph</a:t>
            </a:r>
            <a:endParaRPr lang="en-GB" dirty="0"/>
          </a:p>
        </p:txBody>
      </p:sp>
      <p:sp>
        <p:nvSpPr>
          <p:cNvPr id="3" name="Content Placeholder 2"/>
          <p:cNvSpPr>
            <a:spLocks noGrp="1"/>
          </p:cNvSpPr>
          <p:nvPr>
            <p:ph idx="1"/>
          </p:nvPr>
        </p:nvSpPr>
        <p:spPr/>
        <p:txBody>
          <a:bodyPr/>
          <a:lstStyle/>
          <a:p>
            <a:endParaRPr lang="en-GB" dirty="0"/>
          </a:p>
        </p:txBody>
      </p:sp>
      <p:pic>
        <p:nvPicPr>
          <p:cNvPr id="6146" name="Picture 2" descr="http://images.nationalgeographic.com/wpf/media-live/photos/000/014/cache/niepce-first-photo_1459_990x74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011078"/>
            <a:ext cx="5419034" cy="4064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080" y="5075354"/>
            <a:ext cx="8827399" cy="1754326"/>
          </a:xfrm>
          <a:prstGeom prst="rect">
            <a:avLst/>
          </a:prstGeom>
        </p:spPr>
        <p:txBody>
          <a:bodyPr wrap="square">
            <a:spAutoFit/>
          </a:bodyPr>
          <a:lstStyle/>
          <a:p>
            <a:r>
              <a:rPr lang="en-GB" dirty="0" smtClean="0"/>
              <a:t>Centuries of advances in chemistry and optics, including the invention of the camera obscura, set the stage for the world’s first photograph. In 1826, French scientist Joseph Nicéphore Niépce, took that photograph, titled </a:t>
            </a:r>
            <a:r>
              <a:rPr lang="en-GB" i="1" dirty="0" smtClean="0"/>
              <a:t>View from the Window at Le Gras</a:t>
            </a:r>
            <a:r>
              <a:rPr lang="en-GB" dirty="0" smtClean="0"/>
              <a:t>, at his family’s country home. Niépce produced his photo—a view of a courtyard and outbuildings seen from the house’s upstairs window—by exposing a bitumen-coated plate in a camera obscura for several hours on his windowsill.</a:t>
            </a:r>
            <a:endParaRPr lang="en-GB" dirty="0"/>
          </a:p>
        </p:txBody>
      </p:sp>
    </p:spTree>
    <p:extLst>
      <p:ext uri="{BB962C8B-B14F-4D97-AF65-F5344CB8AC3E}">
        <p14:creationId xmlns:p14="http://schemas.microsoft.com/office/powerpoint/2010/main" val="42734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132548"/>
            <a:ext cx="8749878" cy="2912459"/>
          </a:xfrm>
        </p:spPr>
      </p:pic>
    </p:spTree>
    <p:extLst>
      <p:ext uri="{BB962C8B-B14F-4D97-AF65-F5344CB8AC3E}">
        <p14:creationId xmlns:p14="http://schemas.microsoft.com/office/powerpoint/2010/main" val="3692787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040" y="836712"/>
            <a:ext cx="7344816" cy="2062103"/>
          </a:xfrm>
          <a:prstGeom prst="rect">
            <a:avLst/>
          </a:prstGeom>
          <a:noFill/>
        </p:spPr>
        <p:txBody>
          <a:bodyPr wrap="square" rtlCol="0">
            <a:spAutoFit/>
          </a:bodyPr>
          <a:lstStyle/>
          <a:p>
            <a:r>
              <a:rPr lang="en-GB" sz="3200" dirty="0" smtClean="0"/>
              <a:t>What will be the photos that you remember? The images that will take you to a shared memory? Think pair share 3 minutes </a:t>
            </a:r>
            <a:endParaRPr lang="en-GB" sz="3200" dirty="0"/>
          </a:p>
        </p:txBody>
      </p:sp>
    </p:spTree>
    <p:extLst>
      <p:ext uri="{BB962C8B-B14F-4D97-AF65-F5344CB8AC3E}">
        <p14:creationId xmlns:p14="http://schemas.microsoft.com/office/powerpoint/2010/main" val="113937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2.bp.blogspot.com/-y_4-dG3LbDQ/UOcZ5huM02I/AAAAAAAAJEo/hXCRVtjsVWo/s1600/september-11-towers-and-plane-crash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16" y="1484784"/>
            <a:ext cx="7224459" cy="4821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65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http://www.virginmedia.com/images/marilyn-monroe-seven-300x43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165" y="332656"/>
            <a:ext cx="4271027" cy="613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786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ttp://upload.wikimedia.org/wikipedia/commons/9/98/Aldrin_Apollo_11_original.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787" y="151301"/>
            <a:ext cx="6370541" cy="641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64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098" name="Picture 2" descr="http://cdn.theatlantic.com/static/infocus/china060412/t01_9060509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08720"/>
            <a:ext cx="6838950" cy="4314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688" y="5733256"/>
            <a:ext cx="5472608" cy="369332"/>
          </a:xfrm>
          <a:prstGeom prst="rect">
            <a:avLst/>
          </a:prstGeom>
          <a:noFill/>
        </p:spPr>
        <p:txBody>
          <a:bodyPr wrap="square" rtlCol="0">
            <a:spAutoFit/>
          </a:bodyPr>
          <a:lstStyle/>
          <a:p>
            <a:r>
              <a:rPr lang="en-GB" dirty="0" smtClean="0"/>
              <a:t>Tiananmen Square massacre 1989</a:t>
            </a:r>
            <a:endParaRPr lang="en-GB" dirty="0"/>
          </a:p>
        </p:txBody>
      </p:sp>
    </p:spTree>
    <p:extLst>
      <p:ext uri="{BB962C8B-B14F-4D97-AF65-F5344CB8AC3E}">
        <p14:creationId xmlns:p14="http://schemas.microsoft.com/office/powerpoint/2010/main" val="3459434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3074" name="Picture 2" descr="http://media.npr.org/assets/news/2010/07/23/mccurry_custom-d8f18fad4de9bb35b8dcb13c51d529c0f290463f-s6-c3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16632"/>
            <a:ext cx="3956670" cy="5935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7704" y="6381328"/>
            <a:ext cx="5256584" cy="369332"/>
          </a:xfrm>
          <a:prstGeom prst="rect">
            <a:avLst/>
          </a:prstGeom>
          <a:noFill/>
        </p:spPr>
        <p:txBody>
          <a:bodyPr wrap="square" rtlCol="0">
            <a:spAutoFit/>
          </a:bodyPr>
          <a:lstStyle/>
          <a:p>
            <a:r>
              <a:rPr lang="en-GB" dirty="0" err="1" smtClean="0"/>
              <a:t>Afgan</a:t>
            </a:r>
            <a:r>
              <a:rPr lang="en-GB" dirty="0" smtClean="0"/>
              <a:t> Girl : Steve McCurry 1985</a:t>
            </a:r>
            <a:endParaRPr lang="en-GB" dirty="0"/>
          </a:p>
        </p:txBody>
      </p:sp>
      <p:pic>
        <p:nvPicPr>
          <p:cNvPr id="3076" name="Picture 4" descr="http://s.ngm.com/afghan-girl/images/afghan-girl.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149" y="1012447"/>
            <a:ext cx="5857875" cy="414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4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descr="http://telusers.com/image/2013/22/earth-from-space-high-resolution-17030-hd-wallpaper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77" y="260648"/>
            <a:ext cx="8353425" cy="626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34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1524128"/>
            <a:ext cx="6517976" cy="4929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984192" y="1916832"/>
            <a:ext cx="4532024" cy="43204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85192" y="620688"/>
            <a:ext cx="8229600" cy="1143000"/>
          </a:xfrm>
        </p:spPr>
        <p:txBody>
          <a:bodyPr>
            <a:normAutofit fontScale="90000"/>
          </a:bodyPr>
          <a:lstStyle/>
          <a:p>
            <a:r>
              <a:rPr lang="en-GB" dirty="0"/>
              <a:t>How can photography be used? </a:t>
            </a:r>
            <a:br>
              <a:rPr lang="en-GB" dirty="0"/>
            </a:br>
            <a:r>
              <a:rPr lang="en-GB" dirty="0" smtClean="0"/>
              <a:t>Why and how is photography used?</a:t>
            </a:r>
            <a:br>
              <a:rPr lang="en-GB" dirty="0" smtClean="0"/>
            </a:br>
            <a:endParaRPr lang="en-GB" dirty="0"/>
          </a:p>
        </p:txBody>
      </p:sp>
      <p:sp>
        <p:nvSpPr>
          <p:cNvPr id="4" name="Oval 3"/>
          <p:cNvSpPr/>
          <p:nvPr/>
        </p:nvSpPr>
        <p:spPr>
          <a:xfrm>
            <a:off x="3427753" y="3276114"/>
            <a:ext cx="1923974" cy="1549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Photography</a:t>
            </a:r>
            <a:endParaRPr lang="en-GB" sz="1600" dirty="0"/>
          </a:p>
        </p:txBody>
      </p:sp>
      <p:sp>
        <p:nvSpPr>
          <p:cNvPr id="5" name="TextBox 4"/>
          <p:cNvSpPr txBox="1"/>
          <p:nvPr/>
        </p:nvSpPr>
        <p:spPr>
          <a:xfrm>
            <a:off x="3253316" y="2203578"/>
            <a:ext cx="2304256" cy="830997"/>
          </a:xfrm>
          <a:prstGeom prst="rect">
            <a:avLst/>
          </a:prstGeom>
          <a:noFill/>
        </p:spPr>
        <p:txBody>
          <a:bodyPr wrap="square" rtlCol="0">
            <a:spAutoFit/>
          </a:bodyPr>
          <a:lstStyle/>
          <a:p>
            <a:pPr algn="ctr"/>
            <a:r>
              <a:rPr lang="en-GB" sz="2400" dirty="0" smtClean="0"/>
              <a:t>Uses of photography </a:t>
            </a:r>
          </a:p>
        </p:txBody>
      </p:sp>
      <p:sp>
        <p:nvSpPr>
          <p:cNvPr id="6" name="Content Placeholder 5"/>
          <p:cNvSpPr>
            <a:spLocks noGrp="1"/>
          </p:cNvSpPr>
          <p:nvPr>
            <p:ph idx="1"/>
          </p:nvPr>
        </p:nvSpPr>
        <p:spPr>
          <a:xfrm>
            <a:off x="7884368" y="5805264"/>
            <a:ext cx="802432" cy="320899"/>
          </a:xfrm>
        </p:spPr>
        <p:txBody>
          <a:bodyPr>
            <a:normAutofit fontScale="55000" lnSpcReduction="20000"/>
          </a:bodyPr>
          <a:lstStyle/>
          <a:p>
            <a:endParaRPr lang="en-GB" dirty="0"/>
          </a:p>
        </p:txBody>
      </p:sp>
      <p:sp>
        <p:nvSpPr>
          <p:cNvPr id="8" name="TextBox 7"/>
          <p:cNvSpPr txBox="1"/>
          <p:nvPr/>
        </p:nvSpPr>
        <p:spPr>
          <a:xfrm>
            <a:off x="2915816" y="2203578"/>
            <a:ext cx="3168352" cy="461665"/>
          </a:xfrm>
          <a:prstGeom prst="rect">
            <a:avLst/>
          </a:prstGeom>
          <a:noFill/>
        </p:spPr>
        <p:txBody>
          <a:bodyPr wrap="square" rtlCol="0">
            <a:spAutoFit/>
          </a:bodyPr>
          <a:lstStyle/>
          <a:p>
            <a:endParaRPr lang="en-GB"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524128"/>
            <a:ext cx="2090737"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87624" y="5920950"/>
            <a:ext cx="2144478" cy="369332"/>
          </a:xfrm>
          <a:prstGeom prst="rect">
            <a:avLst/>
          </a:prstGeom>
          <a:noFill/>
        </p:spPr>
        <p:txBody>
          <a:bodyPr wrap="square" rtlCol="0">
            <a:spAutoFit/>
          </a:bodyPr>
          <a:lstStyle/>
          <a:p>
            <a:r>
              <a:rPr lang="en-GB" dirty="0" smtClean="0"/>
              <a:t>Anti-bullying </a:t>
            </a: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412" y="4825905"/>
            <a:ext cx="2616376" cy="174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48064" y="3892406"/>
            <a:ext cx="1368152" cy="369332"/>
          </a:xfrm>
          <a:prstGeom prst="rect">
            <a:avLst/>
          </a:prstGeom>
          <a:noFill/>
        </p:spPr>
        <p:txBody>
          <a:bodyPr wrap="square" rtlCol="0">
            <a:spAutoFit/>
          </a:bodyPr>
          <a:lstStyle/>
          <a:p>
            <a:r>
              <a:rPr lang="en-GB" dirty="0" smtClean="0"/>
              <a:t>Education </a:t>
            </a:r>
            <a:endParaRPr lang="en-GB" dirty="0"/>
          </a:p>
        </p:txBody>
      </p:sp>
      <p:sp>
        <p:nvSpPr>
          <p:cNvPr id="11" name="TextBox 10"/>
          <p:cNvSpPr txBox="1"/>
          <p:nvPr/>
        </p:nvSpPr>
        <p:spPr>
          <a:xfrm>
            <a:off x="1335029" y="1741913"/>
            <a:ext cx="1849668" cy="923330"/>
          </a:xfrm>
          <a:prstGeom prst="rect">
            <a:avLst/>
          </a:prstGeom>
          <a:noFill/>
        </p:spPr>
        <p:txBody>
          <a:bodyPr wrap="square" rtlCol="0">
            <a:spAutoFit/>
          </a:bodyPr>
          <a:lstStyle/>
          <a:p>
            <a:r>
              <a:rPr lang="en-GB" dirty="0" smtClean="0"/>
              <a:t>Why and how is photography used?</a:t>
            </a:r>
            <a:endParaRPr lang="en-GB" dirty="0"/>
          </a:p>
        </p:txBody>
      </p:sp>
    </p:spTree>
    <p:extLst>
      <p:ext uri="{BB962C8B-B14F-4D97-AF65-F5344CB8AC3E}">
        <p14:creationId xmlns:p14="http://schemas.microsoft.com/office/powerpoint/2010/main" val="315739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04664"/>
            <a:ext cx="8136904" cy="5016758"/>
          </a:xfrm>
          <a:prstGeom prst="rect">
            <a:avLst/>
          </a:prstGeom>
          <a:noFill/>
        </p:spPr>
        <p:txBody>
          <a:bodyPr wrap="square" rtlCol="0">
            <a:spAutoFit/>
          </a:bodyPr>
          <a:lstStyle/>
          <a:p>
            <a:r>
              <a:rPr lang="en-GB" sz="3200" dirty="0" smtClean="0"/>
              <a:t>Your GCSE preparation starts today……</a:t>
            </a:r>
          </a:p>
          <a:p>
            <a:endParaRPr lang="en-GB" sz="3200" dirty="0"/>
          </a:p>
          <a:p>
            <a:r>
              <a:rPr lang="en-GB" sz="3200" dirty="0" smtClean="0"/>
              <a:t>We will be learning the skills and techniques for you to achieve a high grade at GCSE.</a:t>
            </a:r>
          </a:p>
          <a:p>
            <a:endParaRPr lang="en-GB" sz="3200" dirty="0"/>
          </a:p>
          <a:p>
            <a:r>
              <a:rPr lang="en-GB" sz="3200" i="1" dirty="0" smtClean="0"/>
              <a:t>If you miss a lesson or don’t complete homework you will get a lower grade at GCSE so I will be very strict about your homework.</a:t>
            </a:r>
          </a:p>
          <a:p>
            <a:endParaRPr lang="en-GB" sz="3200" i="1" dirty="0"/>
          </a:p>
          <a:p>
            <a:endParaRPr lang="en-GB" sz="3200" dirty="0"/>
          </a:p>
        </p:txBody>
      </p:sp>
    </p:spTree>
    <p:extLst>
      <p:ext uri="{BB962C8B-B14F-4D97-AF65-F5344CB8AC3E}">
        <p14:creationId xmlns:p14="http://schemas.microsoft.com/office/powerpoint/2010/main" val="3855356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784976" cy="3600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KS4 Photography scheme of work overview</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073624837"/>
              </p:ext>
            </p:extLst>
          </p:nvPr>
        </p:nvGraphicFramePr>
        <p:xfrm>
          <a:off x="186052" y="667317"/>
          <a:ext cx="8784979" cy="6075791"/>
        </p:xfrm>
        <a:graphic>
          <a:graphicData uri="http://schemas.openxmlformats.org/drawingml/2006/table">
            <a:tbl>
              <a:tblPr firstRow="1" bandRow="1">
                <a:tableStyleId>{5940675A-B579-460E-94D1-54222C63F5DA}</a:tableStyleId>
              </a:tblPr>
              <a:tblGrid>
                <a:gridCol w="504058"/>
                <a:gridCol w="1440160"/>
                <a:gridCol w="1368152"/>
                <a:gridCol w="1217594"/>
                <a:gridCol w="1745021"/>
                <a:gridCol w="1254997"/>
                <a:gridCol w="1254997"/>
              </a:tblGrid>
              <a:tr h="369272">
                <a:tc rowSpan="6">
                  <a:txBody>
                    <a:bodyPr/>
                    <a:lstStyle/>
                    <a:p>
                      <a:pPr algn="ctr"/>
                      <a:r>
                        <a:rPr lang="en-GB" sz="2800" dirty="0" smtClean="0"/>
                        <a:t>Year 9 (2016/2017)</a:t>
                      </a:r>
                      <a:endParaRPr lang="en-GB" sz="2800" dirty="0"/>
                    </a:p>
                  </a:txBody>
                  <a:tcPr vert="vert270"/>
                </a:tc>
                <a:tc gridSpan="2">
                  <a:txBody>
                    <a:bodyPr/>
                    <a:lstStyle/>
                    <a:p>
                      <a:r>
                        <a:rPr lang="en-GB" dirty="0" smtClean="0"/>
                        <a:t>Autumn</a:t>
                      </a:r>
                      <a:r>
                        <a:rPr lang="en-GB" baseline="0" dirty="0" smtClean="0"/>
                        <a:t> Term</a:t>
                      </a:r>
                      <a:endParaRPr lang="en-GB" dirty="0"/>
                    </a:p>
                  </a:txBody>
                  <a:tcPr/>
                </a:tc>
                <a:tc hMerge="1">
                  <a:txBody>
                    <a:bodyPr/>
                    <a:lstStyle/>
                    <a:p>
                      <a:endParaRPr lang="en-GB" dirty="0"/>
                    </a:p>
                  </a:txBody>
                  <a:tcPr/>
                </a:tc>
                <a:tc gridSpan="2">
                  <a:txBody>
                    <a:bodyPr/>
                    <a:lstStyle/>
                    <a:p>
                      <a:r>
                        <a:rPr lang="en-GB" dirty="0" smtClean="0"/>
                        <a:t>Spring Term</a:t>
                      </a:r>
                      <a:endParaRPr lang="en-GB" dirty="0"/>
                    </a:p>
                  </a:txBody>
                  <a:tcPr/>
                </a:tc>
                <a:tc hMerge="1">
                  <a:txBody>
                    <a:bodyPr/>
                    <a:lstStyle/>
                    <a:p>
                      <a:endParaRPr lang="en-GB"/>
                    </a:p>
                  </a:txBody>
                  <a:tcPr/>
                </a:tc>
                <a:tc gridSpan="2">
                  <a:txBody>
                    <a:bodyPr/>
                    <a:lstStyle/>
                    <a:p>
                      <a:r>
                        <a:rPr lang="en-GB" dirty="0" smtClean="0"/>
                        <a:t>Summer Term</a:t>
                      </a:r>
                      <a:endParaRPr lang="en-GB" dirty="0"/>
                    </a:p>
                  </a:txBody>
                  <a:tcPr/>
                </a:tc>
                <a:tc hMerge="1">
                  <a:txBody>
                    <a:bodyPr/>
                    <a:lstStyle/>
                    <a:p>
                      <a:endParaRPr lang="en-GB" dirty="0"/>
                    </a:p>
                  </a:txBody>
                  <a:tcPr/>
                </a:tc>
              </a:tr>
              <a:tr h="616036">
                <a:tc vMerge="1">
                  <a:txBody>
                    <a:bodyPr/>
                    <a:lstStyle/>
                    <a:p>
                      <a:endParaRPr lang="en-GB"/>
                    </a:p>
                  </a:txBody>
                  <a:tcPr/>
                </a:tc>
                <a:tc>
                  <a:txBody>
                    <a:bodyPr/>
                    <a:lstStyle/>
                    <a:p>
                      <a:r>
                        <a:rPr lang="en-GB" sz="1200" b="1" baseline="0" dirty="0" smtClean="0"/>
                        <a:t>6th Sept – 21st Oct</a:t>
                      </a:r>
                    </a:p>
                    <a:p>
                      <a:r>
                        <a:rPr lang="en-GB" sz="1200" b="1" baseline="0" dirty="0" smtClean="0"/>
                        <a:t>7 weeks</a:t>
                      </a:r>
                      <a:endParaRPr lang="en-GB" sz="1200" b="1" dirty="0" smtClean="0"/>
                    </a:p>
                  </a:txBody>
                  <a:tcPr>
                    <a:lnR w="12700" cap="flat" cmpd="sng" algn="ctr">
                      <a:solidFill>
                        <a:schemeClr val="tx1"/>
                      </a:solidFill>
                      <a:prstDash val="solid"/>
                      <a:round/>
                      <a:headEnd type="none" w="med" len="med"/>
                      <a:tailEnd type="none" w="med" len="med"/>
                    </a:lnR>
                  </a:tcPr>
                </a:tc>
                <a:tc>
                  <a:txBody>
                    <a:bodyPr/>
                    <a:lstStyle/>
                    <a:p>
                      <a:r>
                        <a:rPr lang="en-GB" sz="1200" b="1" dirty="0" smtClean="0"/>
                        <a:t>31</a:t>
                      </a:r>
                      <a:r>
                        <a:rPr lang="en-GB" sz="1200" b="1" baseline="30000" dirty="0" smtClean="0"/>
                        <a:t>st</a:t>
                      </a:r>
                      <a:r>
                        <a:rPr lang="en-GB" sz="1200" b="1" baseline="0" dirty="0" smtClean="0"/>
                        <a:t> Oct</a:t>
                      </a:r>
                      <a:r>
                        <a:rPr lang="en-GB" sz="1200" b="1" dirty="0" smtClean="0"/>
                        <a:t> – 25</a:t>
                      </a:r>
                      <a:r>
                        <a:rPr lang="en-GB" sz="1200" b="1" baseline="30000" dirty="0" smtClean="0"/>
                        <a:t>th</a:t>
                      </a:r>
                      <a:r>
                        <a:rPr lang="en-GB" sz="1200" b="1" dirty="0" smtClean="0"/>
                        <a:t> Nov</a:t>
                      </a:r>
                    </a:p>
                    <a:p>
                      <a:r>
                        <a:rPr lang="en-GB" sz="1200" b="1" dirty="0" smtClean="0"/>
                        <a:t>4 weeks</a:t>
                      </a:r>
                    </a:p>
                  </a:txBody>
                  <a:tcPr>
                    <a:lnL w="12700" cap="flat" cmpd="sng" algn="ctr">
                      <a:solidFill>
                        <a:schemeClr val="tx1"/>
                      </a:solidFill>
                      <a:prstDash val="solid"/>
                      <a:round/>
                      <a:headEnd type="none" w="med" len="med"/>
                      <a:tailEnd type="none" w="med" len="med"/>
                    </a:lnL>
                  </a:tcPr>
                </a:tc>
                <a:tc>
                  <a:txBody>
                    <a:bodyPr/>
                    <a:lstStyle/>
                    <a:p>
                      <a:r>
                        <a:rPr lang="en-GB" sz="1200" b="1" dirty="0" smtClean="0"/>
                        <a:t>28</a:t>
                      </a:r>
                      <a:r>
                        <a:rPr lang="en-GB" sz="1200" b="1" baseline="30000" dirty="0" smtClean="0"/>
                        <a:t>th</a:t>
                      </a:r>
                      <a:r>
                        <a:rPr lang="en-GB" sz="1200" b="1" dirty="0" smtClean="0"/>
                        <a:t> Nov – 13th</a:t>
                      </a:r>
                      <a:r>
                        <a:rPr lang="en-GB" sz="1200" b="1" baseline="0" dirty="0" smtClean="0"/>
                        <a:t> Jan</a:t>
                      </a:r>
                    </a:p>
                    <a:p>
                      <a:r>
                        <a:rPr lang="en-GB" sz="1200" b="1" baseline="0" dirty="0" smtClean="0"/>
                        <a:t>5 weeks</a:t>
                      </a:r>
                      <a:endParaRPr lang="en-GB" sz="1200" b="1" dirty="0" smtClean="0"/>
                    </a:p>
                  </a:txBody>
                  <a:tcPr>
                    <a:lnR w="12700" cap="flat" cmpd="sng" algn="ctr">
                      <a:solidFill>
                        <a:schemeClr val="tx1"/>
                      </a:solidFill>
                      <a:prstDash val="solid"/>
                      <a:round/>
                      <a:headEnd type="none" w="med" len="med"/>
                      <a:tailEnd type="none" w="med" len="med"/>
                    </a:lnR>
                  </a:tcPr>
                </a:tc>
                <a:tc>
                  <a:txBody>
                    <a:bodyPr/>
                    <a:lstStyle/>
                    <a:p>
                      <a:r>
                        <a:rPr lang="en-GB" sz="1200" b="1" baseline="0" dirty="0" smtClean="0"/>
                        <a:t>16th</a:t>
                      </a:r>
                      <a:r>
                        <a:rPr lang="en-GB" sz="1200" b="1" dirty="0" smtClean="0"/>
                        <a:t> </a:t>
                      </a:r>
                      <a:r>
                        <a:rPr lang="en-GB" sz="1200" b="1" baseline="0" dirty="0" smtClean="0"/>
                        <a:t>Jan </a:t>
                      </a:r>
                      <a:r>
                        <a:rPr lang="en-GB" sz="1200" b="1" dirty="0" smtClean="0"/>
                        <a:t> – 24</a:t>
                      </a:r>
                      <a:r>
                        <a:rPr lang="en-GB" sz="1200" b="1" baseline="30000" dirty="0" smtClean="0"/>
                        <a:t>th</a:t>
                      </a:r>
                      <a:r>
                        <a:rPr lang="en-GB" sz="1200" b="1" dirty="0" smtClean="0"/>
                        <a:t> march</a:t>
                      </a:r>
                    </a:p>
                    <a:p>
                      <a:r>
                        <a:rPr lang="en-GB" sz="1200" b="1" dirty="0" smtClean="0"/>
                        <a:t>9 weeks</a:t>
                      </a:r>
                      <a:endParaRPr lang="en-GB" sz="1200" b="1" dirty="0"/>
                    </a:p>
                  </a:txBody>
                  <a:tcPr>
                    <a:lnL w="12700" cap="flat" cmpd="sng" algn="ctr">
                      <a:solidFill>
                        <a:schemeClr val="tx1"/>
                      </a:solidFill>
                      <a:prstDash val="solid"/>
                      <a:round/>
                      <a:headEnd type="none" w="med" len="med"/>
                      <a:tailEnd type="none" w="med" len="med"/>
                    </a:lnL>
                  </a:tcPr>
                </a:tc>
                <a:tc>
                  <a:txBody>
                    <a:bodyPr/>
                    <a:lstStyle/>
                    <a:p>
                      <a:r>
                        <a:rPr lang="en-GB" sz="1200" b="1" dirty="0" smtClean="0"/>
                        <a:t>27</a:t>
                      </a:r>
                      <a:r>
                        <a:rPr lang="en-GB" sz="1200" b="1" baseline="30000" dirty="0" smtClean="0"/>
                        <a:t>th</a:t>
                      </a:r>
                      <a:r>
                        <a:rPr lang="en-GB" sz="1200" b="1" dirty="0" smtClean="0"/>
                        <a:t> March – 26</a:t>
                      </a:r>
                      <a:r>
                        <a:rPr lang="en-GB" sz="1200" b="1" baseline="30000" dirty="0" smtClean="0"/>
                        <a:t>th</a:t>
                      </a:r>
                      <a:r>
                        <a:rPr lang="en-GB" sz="1200" b="1" dirty="0" smtClean="0"/>
                        <a:t> May</a:t>
                      </a:r>
                    </a:p>
                    <a:p>
                      <a:r>
                        <a:rPr lang="en-GB" sz="1200" b="1" dirty="0" smtClean="0"/>
                        <a:t>7 weeks</a:t>
                      </a:r>
                      <a:endParaRPr lang="en-GB" sz="1200" b="1" dirty="0"/>
                    </a:p>
                  </a:txBody>
                  <a:tcPr>
                    <a:lnR w="12700" cap="flat" cmpd="sng" algn="ctr">
                      <a:solidFill>
                        <a:schemeClr val="tx1"/>
                      </a:solidFill>
                      <a:prstDash val="solid"/>
                      <a:round/>
                      <a:headEnd type="none" w="med" len="med"/>
                      <a:tailEnd type="none" w="med" len="med"/>
                    </a:lnR>
                  </a:tcPr>
                </a:tc>
                <a:tc>
                  <a:txBody>
                    <a:bodyPr/>
                    <a:lstStyle/>
                    <a:p>
                      <a:r>
                        <a:rPr lang="en-GB" sz="1200" b="1" baseline="0" dirty="0" smtClean="0"/>
                        <a:t>5</a:t>
                      </a:r>
                      <a:r>
                        <a:rPr lang="en-GB" sz="1200" b="1" baseline="30000" dirty="0" smtClean="0"/>
                        <a:t>th</a:t>
                      </a:r>
                      <a:r>
                        <a:rPr lang="en-GB" sz="1200" b="1" dirty="0" smtClean="0"/>
                        <a:t> June– 21st July</a:t>
                      </a:r>
                    </a:p>
                    <a:p>
                      <a:r>
                        <a:rPr lang="en-GB" sz="1200" b="1" dirty="0" smtClean="0"/>
                        <a:t>7 weeks</a:t>
                      </a:r>
                      <a:endParaRPr lang="en-GB" sz="1200" b="1" dirty="0"/>
                    </a:p>
                  </a:txBody>
                  <a:tcPr>
                    <a:lnL w="12700" cap="flat" cmpd="sng" algn="ctr">
                      <a:solidFill>
                        <a:schemeClr val="tx1"/>
                      </a:solidFill>
                      <a:prstDash val="solid"/>
                      <a:round/>
                      <a:headEnd type="none" w="med" len="med"/>
                      <a:tailEnd type="none" w="med" len="med"/>
                    </a:lnL>
                  </a:tcPr>
                </a:tc>
              </a:tr>
              <a:tr h="1608315">
                <a:tc vMerge="1">
                  <a:txBody>
                    <a:bodyPr/>
                    <a:lstStyle/>
                    <a:p>
                      <a:pPr algn="ctr"/>
                      <a:endParaRPr lang="en-GB" sz="3600" dirty="0"/>
                    </a:p>
                  </a:txBody>
                  <a:tcPr vert="vert270"/>
                </a:tc>
                <a:tc>
                  <a:txBody>
                    <a:bodyPr/>
                    <a:lstStyle/>
                    <a:p>
                      <a:r>
                        <a:rPr lang="en-GB" sz="1200" b="1" dirty="0" smtClean="0"/>
                        <a:t>Natural Forms</a:t>
                      </a:r>
                    </a:p>
                    <a:p>
                      <a:endParaRPr lang="en-GB" sz="1200" b="1" dirty="0" smtClean="0"/>
                    </a:p>
                  </a:txBody>
                  <a:tcPr>
                    <a:lnR w="12700" cap="flat" cmpd="sng" algn="ctr">
                      <a:solidFill>
                        <a:schemeClr val="tx1"/>
                      </a:solidFill>
                      <a:prstDash val="solid"/>
                      <a:round/>
                      <a:headEnd type="none" w="med" len="med"/>
                      <a:tailEnd type="none" w="med" len="med"/>
                    </a:lnR>
                  </a:tcPr>
                </a:tc>
                <a:tc>
                  <a:txBody>
                    <a:bodyPr/>
                    <a:lstStyle/>
                    <a:p>
                      <a:r>
                        <a:rPr lang="en-GB" sz="1200" b="1" dirty="0" smtClean="0"/>
                        <a:t>Christmas card</a:t>
                      </a:r>
                    </a:p>
                    <a:p>
                      <a:endParaRPr lang="en-GB" dirty="0" smtClean="0"/>
                    </a:p>
                    <a:p>
                      <a:endParaRPr lang="en-GB" dirty="0" smtClean="0"/>
                    </a:p>
                    <a:p>
                      <a:endParaRPr lang="en-GB" dirty="0" smtClean="0"/>
                    </a:p>
                    <a:p>
                      <a:endParaRPr lang="en-GB" dirty="0" smtClean="0"/>
                    </a:p>
                  </a:txBody>
                  <a:tcPr>
                    <a:lnL w="12700" cap="flat" cmpd="sng" algn="ctr">
                      <a:solidFill>
                        <a:schemeClr val="tx1"/>
                      </a:solidFill>
                      <a:prstDash val="solid"/>
                      <a:round/>
                      <a:headEnd type="none" w="med" len="med"/>
                      <a:tailEnd type="none" w="med" len="med"/>
                    </a:lnL>
                  </a:tcPr>
                </a:tc>
                <a:tc>
                  <a:txBody>
                    <a:bodyPr/>
                    <a:lstStyle/>
                    <a:p>
                      <a:r>
                        <a:rPr lang="en-GB" sz="1200" b="1" dirty="0" smtClean="0"/>
                        <a:t>Alphabet</a:t>
                      </a:r>
                    </a:p>
                    <a:p>
                      <a:endParaRPr lang="en-GB" sz="1200" b="1" dirty="0"/>
                    </a:p>
                  </a:txBody>
                  <a:tcPr>
                    <a:lnR w="12700" cap="flat" cmpd="sng" algn="ctr">
                      <a:solidFill>
                        <a:schemeClr val="tx1"/>
                      </a:solidFill>
                      <a:prstDash val="solid"/>
                      <a:round/>
                      <a:headEnd type="none" w="med" len="med"/>
                      <a:tailEnd type="none" w="med" len="med"/>
                    </a:lnR>
                  </a:tcPr>
                </a:tc>
                <a:tc>
                  <a:txBody>
                    <a:bodyPr/>
                    <a:lstStyle/>
                    <a:p>
                      <a:r>
                        <a:rPr lang="en-GB" sz="1200" b="1" dirty="0" smtClean="0"/>
                        <a:t>Portraits</a:t>
                      </a:r>
                      <a:endParaRPr lang="en-GB" sz="1200" b="1" dirty="0"/>
                    </a:p>
                  </a:txBody>
                  <a:tcPr>
                    <a:lnL w="12700" cap="flat" cmpd="sng" algn="ctr">
                      <a:solidFill>
                        <a:schemeClr val="tx1"/>
                      </a:solidFill>
                      <a:prstDash val="solid"/>
                      <a:round/>
                      <a:headEnd type="none" w="med" len="med"/>
                      <a:tailEnd type="none" w="med" len="med"/>
                    </a:lnL>
                  </a:tcPr>
                </a:tc>
                <a:tc>
                  <a:txBody>
                    <a:bodyPr/>
                    <a:lstStyle/>
                    <a:p>
                      <a:r>
                        <a:rPr lang="en-GB" sz="1200" b="1" dirty="0" smtClean="0"/>
                        <a:t>Edges</a:t>
                      </a:r>
                    </a:p>
                    <a:p>
                      <a:endParaRPr lang="en-GB" sz="1200" b="1" dirty="0"/>
                    </a:p>
                  </a:txBody>
                  <a:tcPr>
                    <a:lnR w="12700" cap="flat" cmpd="sng" algn="ctr">
                      <a:solidFill>
                        <a:schemeClr val="tx1"/>
                      </a:solidFill>
                      <a:prstDash val="solid"/>
                      <a:round/>
                      <a:headEnd type="none" w="med" len="med"/>
                      <a:tailEnd type="none" w="med" len="med"/>
                    </a:lnR>
                  </a:tcPr>
                </a:tc>
                <a:tc>
                  <a:txBody>
                    <a:bodyPr/>
                    <a:lstStyle/>
                    <a:p>
                      <a:r>
                        <a:rPr lang="en-GB" sz="1200" b="1" dirty="0" smtClean="0"/>
                        <a:t>Poster design –Our City</a:t>
                      </a:r>
                      <a:endParaRPr lang="en-GB" sz="1200" b="1" dirty="0"/>
                    </a:p>
                  </a:txBody>
                  <a:tcPr>
                    <a:lnL w="12700" cap="flat" cmpd="sng" algn="ctr">
                      <a:solidFill>
                        <a:schemeClr val="tx1"/>
                      </a:solidFill>
                      <a:prstDash val="solid"/>
                      <a:round/>
                      <a:headEnd type="none" w="med" len="med"/>
                      <a:tailEnd type="none" w="med" len="med"/>
                    </a:lnL>
                  </a:tcPr>
                </a:tc>
              </a:tr>
              <a:tr h="1479980">
                <a:tc vMerge="1">
                  <a:txBody>
                    <a:bodyPr/>
                    <a:lstStyle/>
                    <a:p>
                      <a:endParaRPr lang="en-GB"/>
                    </a:p>
                  </a:txBody>
                  <a:tcPr/>
                </a:tc>
                <a:tc>
                  <a:txBody>
                    <a:bodyPr/>
                    <a:lstStyle/>
                    <a:p>
                      <a:pPr marL="171450" indent="-171450">
                        <a:buFont typeface="Wingdings" panose="05000000000000000000" pitchFamily="2" charset="2"/>
                        <a:buChar char="§"/>
                      </a:pPr>
                      <a:r>
                        <a:rPr lang="en-GB" sz="1100" dirty="0" smtClean="0"/>
                        <a:t>Cyanotype</a:t>
                      </a:r>
                    </a:p>
                    <a:p>
                      <a:pPr marL="171450" indent="-171450">
                        <a:buFont typeface="Wingdings" panose="05000000000000000000" pitchFamily="2" charset="2"/>
                        <a:buChar char="§"/>
                      </a:pPr>
                      <a:r>
                        <a:rPr lang="en-GB" sz="1100" dirty="0" smtClean="0"/>
                        <a:t>Texture</a:t>
                      </a:r>
                    </a:p>
                    <a:p>
                      <a:pPr marL="171450" indent="-171450">
                        <a:buFont typeface="Wingdings" panose="05000000000000000000" pitchFamily="2" charset="2"/>
                        <a:buChar char="§"/>
                      </a:pPr>
                      <a:r>
                        <a:rPr lang="en-GB" sz="1100" dirty="0" smtClean="0"/>
                        <a:t>Depth of Field</a:t>
                      </a:r>
                    </a:p>
                    <a:p>
                      <a:pPr marL="171450" indent="-171450">
                        <a:buFont typeface="Wingdings" panose="05000000000000000000" pitchFamily="2" charset="2"/>
                        <a:buChar char="§"/>
                      </a:pPr>
                      <a:r>
                        <a:rPr lang="en-GB" sz="1100" dirty="0" smtClean="0"/>
                        <a:t>composition</a:t>
                      </a:r>
                    </a:p>
                    <a:p>
                      <a:pPr marL="171450" indent="-171450">
                        <a:buFont typeface="Wingdings" panose="05000000000000000000" pitchFamily="2" charset="2"/>
                        <a:buChar char="§"/>
                      </a:pPr>
                      <a:r>
                        <a:rPr lang="en-GB" sz="1100" dirty="0" smtClean="0"/>
                        <a:t>Colour</a:t>
                      </a:r>
                    </a:p>
                    <a:p>
                      <a:pPr marL="171450" indent="-171450">
                        <a:buFont typeface="Wingdings" panose="05000000000000000000" pitchFamily="2" charset="2"/>
                        <a:buChar char="§"/>
                      </a:pPr>
                      <a:r>
                        <a:rPr lang="en-GB" sz="1100" dirty="0" smtClean="0"/>
                        <a:t>Drawing into</a:t>
                      </a:r>
                      <a:r>
                        <a:rPr lang="en-GB" sz="1100" baseline="0" dirty="0" smtClean="0"/>
                        <a:t> photos</a:t>
                      </a:r>
                      <a:endParaRPr lang="en-GB" sz="1100" dirty="0" smtClean="0"/>
                    </a:p>
                    <a:p>
                      <a:pPr marL="171450" indent="-171450">
                        <a:buFont typeface="Wingdings" panose="05000000000000000000" pitchFamily="2" charset="2"/>
                        <a:buChar char="§"/>
                      </a:pPr>
                      <a:r>
                        <a:rPr lang="en-GB" sz="1100" dirty="0" smtClean="0"/>
                        <a:t>PS</a:t>
                      </a:r>
                      <a:r>
                        <a:rPr lang="en-GB" sz="1100" baseline="0" dirty="0" smtClean="0"/>
                        <a:t> – levels, colour, cropping</a:t>
                      </a:r>
                    </a:p>
                    <a:p>
                      <a:pPr marL="171450" indent="-171450">
                        <a:buFont typeface="Wingdings" panose="05000000000000000000" pitchFamily="2" charset="2"/>
                        <a:buChar char="§"/>
                      </a:pPr>
                      <a:r>
                        <a:rPr lang="en-GB" sz="1100" baseline="0" dirty="0" smtClean="0"/>
                        <a:t>Contextual writing</a:t>
                      </a:r>
                      <a:endParaRPr lang="en-GB" sz="1100" dirty="0"/>
                    </a:p>
                  </a:txBody>
                  <a:tcPr/>
                </a:tc>
                <a:tc>
                  <a:txBody>
                    <a:bodyPr/>
                    <a:lstStyle/>
                    <a:p>
                      <a:pPr marL="171450" indent="-171450">
                        <a:buFont typeface="Arial" panose="020B0604020202020204" pitchFamily="34" charset="0"/>
                        <a:buChar char="•"/>
                      </a:pPr>
                      <a:r>
                        <a:rPr lang="en-GB" sz="1100" dirty="0" smtClean="0"/>
                        <a:t>composition</a:t>
                      </a:r>
                    </a:p>
                    <a:p>
                      <a:pPr marL="171450" indent="-171450">
                        <a:buFont typeface="Arial" panose="020B0604020202020204" pitchFamily="34" charset="0"/>
                        <a:buChar char="•"/>
                      </a:pPr>
                      <a:r>
                        <a:rPr lang="en-GB" sz="1100" dirty="0" smtClean="0"/>
                        <a:t>lighting </a:t>
                      </a:r>
                    </a:p>
                    <a:p>
                      <a:pPr marL="171450" indent="-171450">
                        <a:buFont typeface="Arial" panose="020B0604020202020204" pitchFamily="34" charset="0"/>
                        <a:buChar char="•"/>
                      </a:pPr>
                      <a:r>
                        <a:rPr lang="en-GB" sz="1100" dirty="0" smtClean="0"/>
                        <a:t>Light drawing</a:t>
                      </a:r>
                    </a:p>
                    <a:p>
                      <a:pPr marL="171450" indent="-171450">
                        <a:buFont typeface="Arial" panose="020B0604020202020204" pitchFamily="34" charset="0"/>
                        <a:buChar char="•"/>
                      </a:pPr>
                      <a:r>
                        <a:rPr lang="en-GB" sz="1100" dirty="0" smtClean="0"/>
                        <a:t>PS</a:t>
                      </a:r>
                      <a:r>
                        <a:rPr lang="en-GB" sz="1100" baseline="0" dirty="0" smtClean="0"/>
                        <a:t> – collage, layers, </a:t>
                      </a:r>
                    </a:p>
                  </a:txBody>
                  <a:tcPr/>
                </a:tc>
                <a:tc>
                  <a:txBody>
                    <a:bodyPr/>
                    <a:lstStyle/>
                    <a:p>
                      <a:pPr marL="285750" indent="-285750">
                        <a:buFont typeface="Arial" panose="020B0604020202020204" pitchFamily="34" charset="0"/>
                        <a:buChar char="•"/>
                      </a:pPr>
                      <a:r>
                        <a:rPr lang="en-GB" sz="1100" baseline="0" dirty="0" smtClean="0"/>
                        <a:t>Shape</a:t>
                      </a:r>
                    </a:p>
                    <a:p>
                      <a:pPr marL="285750" indent="-285750">
                        <a:buFont typeface="Arial" panose="020B0604020202020204" pitchFamily="34" charset="0"/>
                        <a:buChar char="•"/>
                      </a:pPr>
                      <a:r>
                        <a:rPr lang="en-GB" sz="1100" baseline="0" dirty="0" smtClean="0"/>
                        <a:t>Texture</a:t>
                      </a:r>
                    </a:p>
                    <a:p>
                      <a:pPr marL="285750" indent="-285750">
                        <a:buFont typeface="Arial" panose="020B0604020202020204" pitchFamily="34" charset="0"/>
                        <a:buChar char="•"/>
                      </a:pPr>
                      <a:r>
                        <a:rPr lang="en-GB" sz="1100" baseline="0" dirty="0" smtClean="0"/>
                        <a:t>Colour</a:t>
                      </a:r>
                    </a:p>
                    <a:p>
                      <a:pPr marL="285750" indent="-285750">
                        <a:buFont typeface="Arial" panose="020B0604020202020204" pitchFamily="34" charset="0"/>
                        <a:buChar char="•"/>
                      </a:pPr>
                      <a:r>
                        <a:rPr lang="en-GB" sz="1100" baseline="0" dirty="0" smtClean="0"/>
                        <a:t>PS- cropping, levels, layers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t>Contextual writing</a:t>
                      </a:r>
                      <a:endParaRPr lang="en-GB" sz="1100" dirty="0" smtClean="0"/>
                    </a:p>
                    <a:p>
                      <a:pPr marL="285750" indent="-285750">
                        <a:buFont typeface="Arial" panose="020B0604020202020204" pitchFamily="34" charset="0"/>
                        <a:buChar char="•"/>
                      </a:pPr>
                      <a:endParaRPr lang="en-GB" sz="1100" baseline="0" dirty="0" smtClean="0"/>
                    </a:p>
                  </a:txBody>
                  <a:tcPr/>
                </a:tc>
                <a:tc>
                  <a:txBody>
                    <a:bodyPr/>
                    <a:lstStyle/>
                    <a:p>
                      <a:pPr marL="171450" indent="-171450">
                        <a:buFont typeface="Arial" panose="020B0604020202020204" pitchFamily="34" charset="0"/>
                        <a:buChar char="•"/>
                      </a:pPr>
                      <a:r>
                        <a:rPr lang="en-GB" sz="1100" baseline="0" dirty="0" smtClean="0"/>
                        <a:t>Scanning</a:t>
                      </a:r>
                    </a:p>
                    <a:p>
                      <a:pPr marL="171450" indent="-171450">
                        <a:buFont typeface="Arial" panose="020B0604020202020204" pitchFamily="34" charset="0"/>
                        <a:buChar char="•"/>
                      </a:pPr>
                      <a:r>
                        <a:rPr lang="en-GB" sz="1100" baseline="0" dirty="0" smtClean="0"/>
                        <a:t>Multiple portraits</a:t>
                      </a:r>
                    </a:p>
                    <a:p>
                      <a:pPr marL="171450" indent="-171450">
                        <a:buFont typeface="Arial" panose="020B0604020202020204" pitchFamily="34" charset="0"/>
                        <a:buChar char="•"/>
                      </a:pPr>
                      <a:r>
                        <a:rPr lang="en-GB" sz="1100" baseline="0" dirty="0" smtClean="0"/>
                        <a:t>Joiners</a:t>
                      </a:r>
                    </a:p>
                    <a:p>
                      <a:pPr marL="171450" indent="-171450">
                        <a:buFont typeface="Arial" panose="020B0604020202020204" pitchFamily="34" charset="0"/>
                        <a:buChar char="•"/>
                      </a:pPr>
                      <a:r>
                        <a:rPr lang="en-GB" sz="1100" baseline="0" dirty="0" smtClean="0"/>
                        <a:t>Shutter speed</a:t>
                      </a:r>
                    </a:p>
                    <a:p>
                      <a:pPr marL="171450" indent="-171450">
                        <a:buFont typeface="Arial" panose="020B0604020202020204" pitchFamily="34" charset="0"/>
                        <a:buChar char="•"/>
                      </a:pPr>
                      <a:r>
                        <a:rPr lang="en-GB" sz="1100" baseline="0" dirty="0" smtClean="0"/>
                        <a:t>Drawing</a:t>
                      </a:r>
                    </a:p>
                    <a:p>
                      <a:pPr marL="171450" indent="-171450">
                        <a:buFont typeface="Arial" panose="020B0604020202020204" pitchFamily="34" charset="0"/>
                        <a:buChar char="•"/>
                      </a:pPr>
                      <a:r>
                        <a:rPr lang="en-GB" sz="1100" baseline="0" dirty="0" smtClean="0"/>
                        <a:t>Post printing effects</a:t>
                      </a:r>
                    </a:p>
                    <a:p>
                      <a:pPr marL="171450" indent="-171450">
                        <a:buFont typeface="Arial" panose="020B0604020202020204" pitchFamily="34" charset="0"/>
                        <a:buChar char="•"/>
                      </a:pPr>
                      <a:r>
                        <a:rPr lang="en-GB" sz="1100" baseline="0" dirty="0" smtClean="0"/>
                        <a:t>PS – ghosting, layers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t>Contextual writing</a:t>
                      </a:r>
                      <a:endParaRPr lang="en-GB" sz="1100" dirty="0" smtClean="0"/>
                    </a:p>
                  </a:txBody>
                  <a:tcPr/>
                </a:tc>
                <a:tc>
                  <a:txBody>
                    <a:bodyPr/>
                    <a:lstStyle/>
                    <a:p>
                      <a:pPr marL="171450" indent="-171450">
                        <a:buFont typeface="Arial" panose="020B0604020202020204" pitchFamily="34" charset="0"/>
                        <a:buChar char="•"/>
                      </a:pPr>
                      <a:r>
                        <a:rPr lang="en-GB" sz="1100" baseline="0" dirty="0" smtClean="0"/>
                        <a:t>Line</a:t>
                      </a:r>
                    </a:p>
                    <a:p>
                      <a:pPr marL="171450" indent="-171450">
                        <a:buFont typeface="Arial" panose="020B0604020202020204" pitchFamily="34" charset="0"/>
                        <a:buChar char="•"/>
                      </a:pPr>
                      <a:r>
                        <a:rPr lang="en-GB" sz="1100" baseline="0" dirty="0" smtClean="0"/>
                        <a:t>Repetition</a:t>
                      </a:r>
                    </a:p>
                    <a:p>
                      <a:pPr marL="171450" indent="-171450">
                        <a:buFont typeface="Arial" panose="020B0604020202020204" pitchFamily="34" charset="0"/>
                        <a:buChar char="•"/>
                      </a:pPr>
                      <a:r>
                        <a:rPr lang="en-GB" sz="1100" baseline="0" dirty="0" smtClean="0"/>
                        <a:t>PS- cropping, rotation, collage, colour</a:t>
                      </a:r>
                    </a:p>
                    <a:p>
                      <a:pPr marL="171450" indent="-171450">
                        <a:buFont typeface="Arial" panose="020B0604020202020204" pitchFamily="34" charset="0"/>
                        <a:buChar char="•"/>
                      </a:pPr>
                      <a:r>
                        <a:rPr lang="en-GB" sz="1100" baseline="0" dirty="0" err="1" smtClean="0"/>
                        <a:t>Dyptich</a:t>
                      </a:r>
                      <a:endParaRPr lang="en-GB" sz="1100" baseline="0" dirty="0" smtClean="0"/>
                    </a:p>
                    <a:p>
                      <a:pPr marL="171450" indent="-171450">
                        <a:buFont typeface="Arial" panose="020B0604020202020204" pitchFamily="34" charset="0"/>
                        <a:buChar char="•"/>
                      </a:pPr>
                      <a:r>
                        <a:rPr lang="en-GB" sz="1100" baseline="0" dirty="0" smtClean="0"/>
                        <a:t>triptych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t>Contextual writing</a:t>
                      </a:r>
                      <a:endParaRPr lang="en-GB" sz="1100" dirty="0" smtClean="0"/>
                    </a:p>
                  </a:txBody>
                  <a:tcPr/>
                </a:tc>
                <a:tc>
                  <a:txBody>
                    <a:bodyPr/>
                    <a:lstStyle/>
                    <a:p>
                      <a:pPr marL="171450" indent="-171450">
                        <a:buFont typeface="Arial" panose="020B0604020202020204" pitchFamily="34" charset="0"/>
                        <a:buChar char="•"/>
                      </a:pPr>
                      <a:r>
                        <a:rPr lang="en-GB" sz="1100" dirty="0" smtClean="0"/>
                        <a:t>Using text</a:t>
                      </a:r>
                    </a:p>
                    <a:p>
                      <a:pPr marL="171450" indent="-171450">
                        <a:buFont typeface="Arial" panose="020B0604020202020204" pitchFamily="34" charset="0"/>
                        <a:buChar char="•"/>
                      </a:pPr>
                      <a:r>
                        <a:rPr lang="en-GB" sz="1100" dirty="0" smtClean="0"/>
                        <a:t>composition</a:t>
                      </a:r>
                    </a:p>
                    <a:p>
                      <a:pPr marL="171450" indent="-171450">
                        <a:buFont typeface="Arial" panose="020B0604020202020204" pitchFamily="34" charset="0"/>
                        <a:buChar char="•"/>
                      </a:pPr>
                      <a:r>
                        <a:rPr lang="en-GB" sz="1100" dirty="0" smtClean="0"/>
                        <a:t>Line</a:t>
                      </a:r>
                    </a:p>
                    <a:p>
                      <a:pPr marL="171450" indent="-171450">
                        <a:buFont typeface="Arial" panose="020B0604020202020204" pitchFamily="34" charset="0"/>
                        <a:buChar char="•"/>
                      </a:pPr>
                      <a:r>
                        <a:rPr lang="en-GB" sz="1100" dirty="0" smtClean="0"/>
                        <a:t>Shape</a:t>
                      </a:r>
                    </a:p>
                    <a:p>
                      <a:pPr marL="171450" indent="-171450">
                        <a:buFont typeface="Arial" panose="020B0604020202020204" pitchFamily="34" charset="0"/>
                        <a:buChar char="•"/>
                      </a:pPr>
                      <a:r>
                        <a:rPr lang="en-GB" sz="1100" dirty="0" smtClean="0"/>
                        <a:t>Purpose</a:t>
                      </a:r>
                    </a:p>
                    <a:p>
                      <a:pPr marL="171450" indent="-171450">
                        <a:buFont typeface="Arial" panose="020B0604020202020204" pitchFamily="34" charset="0"/>
                        <a:buChar char="•"/>
                      </a:pPr>
                      <a:r>
                        <a:rPr lang="en-GB" sz="1100" dirty="0" smtClean="0"/>
                        <a:t>Drawing</a:t>
                      </a:r>
                    </a:p>
                    <a:p>
                      <a:pPr marL="171450" indent="-171450">
                        <a:buFont typeface="Arial" panose="020B0604020202020204" pitchFamily="34" charset="0"/>
                        <a:buChar char="•"/>
                      </a:pPr>
                      <a:r>
                        <a:rPr lang="en-GB" sz="1100" dirty="0" smtClean="0"/>
                        <a:t>PS – layers, text,</a:t>
                      </a:r>
                      <a:r>
                        <a:rPr lang="en-GB" sz="1100" baseline="0" dirty="0" smtClean="0"/>
                        <a:t> </a:t>
                      </a:r>
                      <a:r>
                        <a:rPr lang="en-GB" sz="1100" dirty="0" smtClean="0"/>
                        <a:t>cropping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dirty="0" smtClean="0"/>
                        <a:t>Contextual writing</a:t>
                      </a:r>
                      <a:endParaRPr lang="en-GB" sz="1100" dirty="0" smtClean="0"/>
                    </a:p>
                  </a:txBody>
                  <a:tcPr/>
                </a:tc>
              </a:tr>
              <a:tr h="684444">
                <a:tc vMerge="1">
                  <a:txBody>
                    <a:bodyPr/>
                    <a:lstStyle/>
                    <a:p>
                      <a:pPr algn="ctr"/>
                      <a:endParaRPr lang="en-GB" sz="2800" dirty="0"/>
                    </a:p>
                  </a:txBody>
                  <a:tcPr vert="vert270"/>
                </a:tc>
                <a:tc>
                  <a:txBody>
                    <a:bodyPr/>
                    <a:lstStyle/>
                    <a:p>
                      <a:pPr marL="171450" indent="-171450">
                        <a:buFont typeface="Wingdings" panose="05000000000000000000" pitchFamily="2" charset="2"/>
                        <a:buChar char="§"/>
                      </a:pPr>
                      <a:r>
                        <a:rPr lang="en-GB" sz="1100" dirty="0" smtClean="0"/>
                        <a:t>Anna Atkins</a:t>
                      </a:r>
                    </a:p>
                    <a:p>
                      <a:pPr marL="171450" indent="-171450">
                        <a:buFont typeface="Wingdings" panose="05000000000000000000" pitchFamily="2" charset="2"/>
                        <a:buChar char="§"/>
                      </a:pPr>
                      <a:r>
                        <a:rPr lang="en-GB" sz="1100" dirty="0" smtClean="0"/>
                        <a:t>Karl </a:t>
                      </a:r>
                      <a:r>
                        <a:rPr lang="en-GB" sz="1100" dirty="0" err="1" smtClean="0"/>
                        <a:t>Blossfeldt</a:t>
                      </a:r>
                      <a:endParaRPr lang="en-GB" sz="110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800" b="1" dirty="0" smtClean="0">
                        <a:ln w="9525" cap="rnd" cmpd="sng" algn="ctr">
                          <a:noFill/>
                          <a:prstDash val="solid"/>
                          <a:bevel/>
                        </a:ln>
                        <a:solidFill>
                          <a:schemeClr val="tx1"/>
                        </a:solidFill>
                        <a:effectLst/>
                        <a:latin typeface="Century Gothic" pitchFamily="34" charset="0"/>
                      </a:endParaRPr>
                    </a:p>
                  </a:txBody>
                  <a:tcPr/>
                </a:tc>
                <a:tc>
                  <a:txBody>
                    <a:bodyPr/>
                    <a:lstStyle/>
                    <a:p>
                      <a:pPr marL="171450" indent="-171450">
                        <a:buFont typeface="Arial" panose="020B0604020202020204" pitchFamily="34" charset="0"/>
                        <a:buChar char="•"/>
                      </a:pPr>
                      <a:endParaRPr lang="en-GB" sz="1100" dirty="0" smtClean="0"/>
                    </a:p>
                  </a:txBody>
                  <a:tcPr/>
                </a:tc>
                <a:tc>
                  <a:txBody>
                    <a:bodyPr/>
                    <a:lstStyle/>
                    <a:p>
                      <a:pPr marL="171450" indent="-171450">
                        <a:buFont typeface="Arial" panose="020B0604020202020204" pitchFamily="34" charset="0"/>
                        <a:buChar char="•"/>
                      </a:pPr>
                      <a:r>
                        <a:rPr lang="en-GB" sz="1100" baseline="0" dirty="0" err="1" smtClean="0"/>
                        <a:t>Kalle</a:t>
                      </a:r>
                      <a:r>
                        <a:rPr lang="en-GB" sz="1100" baseline="0" dirty="0" smtClean="0"/>
                        <a:t> </a:t>
                      </a:r>
                      <a:r>
                        <a:rPr lang="en-GB" sz="1100" baseline="0" dirty="0" err="1" smtClean="0"/>
                        <a:t>Mattsson</a:t>
                      </a:r>
                      <a:endParaRPr lang="en-GB" sz="1100" baseline="0" dirty="0" smtClean="0"/>
                    </a:p>
                  </a:txBody>
                  <a:tcPr/>
                </a:tc>
                <a:tc>
                  <a:txBody>
                    <a:bodyPr/>
                    <a:lstStyle/>
                    <a:p>
                      <a:pPr marL="171450" indent="-171450">
                        <a:buFont typeface="Arial" panose="020B0604020202020204" pitchFamily="34" charset="0"/>
                        <a:buChar char="•"/>
                      </a:pPr>
                      <a:r>
                        <a:rPr lang="en-GB" sz="1100" dirty="0" smtClean="0"/>
                        <a:t>David Hockney</a:t>
                      </a:r>
                    </a:p>
                    <a:p>
                      <a:pPr marL="171450" indent="-171450">
                        <a:buFont typeface="Arial" panose="020B0604020202020204" pitchFamily="34" charset="0"/>
                        <a:buChar char="•"/>
                      </a:pPr>
                      <a:r>
                        <a:rPr lang="en-GB" sz="1100" dirty="0" smtClean="0"/>
                        <a:t>Peter </a:t>
                      </a:r>
                      <a:r>
                        <a:rPr lang="en-GB" sz="1100" dirty="0" err="1" smtClean="0"/>
                        <a:t>Zelewski</a:t>
                      </a:r>
                      <a:endParaRPr lang="en-GB" sz="1100" dirty="0"/>
                    </a:p>
                  </a:txBody>
                  <a:tcPr/>
                </a:tc>
                <a:tc>
                  <a:txBody>
                    <a:bodyPr/>
                    <a:lstStyle/>
                    <a:p>
                      <a:pPr marL="171450" indent="-171450">
                        <a:buFont typeface="Arial" panose="020B0604020202020204" pitchFamily="34" charset="0"/>
                        <a:buChar char="•"/>
                      </a:pPr>
                      <a:r>
                        <a:rPr lang="en-GB" sz="1100" b="0" kern="1200" dirty="0" smtClean="0">
                          <a:solidFill>
                            <a:schemeClr val="tx1"/>
                          </a:solidFill>
                          <a:effectLst/>
                          <a:latin typeface="+mn-lt"/>
                          <a:ea typeface="+mn-ea"/>
                          <a:cs typeface="+mn-cs"/>
                        </a:rPr>
                        <a:t>Jan </a:t>
                      </a:r>
                      <a:r>
                        <a:rPr lang="en-GB" sz="1100" b="0" kern="1200" dirty="0" err="1" smtClean="0">
                          <a:solidFill>
                            <a:schemeClr val="tx1"/>
                          </a:solidFill>
                          <a:effectLst/>
                          <a:latin typeface="+mn-lt"/>
                          <a:ea typeface="+mn-ea"/>
                          <a:cs typeface="+mn-cs"/>
                        </a:rPr>
                        <a:t>Groover</a:t>
                      </a:r>
                      <a:endParaRPr lang="en-GB" sz="11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100" b="0" kern="1200" dirty="0" smtClean="0">
                          <a:solidFill>
                            <a:schemeClr val="tx1"/>
                          </a:solidFill>
                          <a:effectLst/>
                          <a:latin typeface="+mn-lt"/>
                          <a:ea typeface="+mn-ea"/>
                          <a:cs typeface="+mn-cs"/>
                        </a:rPr>
                        <a:t>Laszlo Moholy-Nagy</a:t>
                      </a:r>
                      <a:endParaRPr lang="en-GB" sz="1050" b="0" dirty="0"/>
                    </a:p>
                  </a:txBody>
                  <a:tcPr/>
                </a:tc>
                <a:tc>
                  <a:txBody>
                    <a:bodyPr/>
                    <a:lstStyle/>
                    <a:p>
                      <a:pPr marL="171450" indent="-171450">
                        <a:buFont typeface="Arial" panose="020B0604020202020204" pitchFamily="34" charset="0"/>
                        <a:buChar char="•"/>
                      </a:pPr>
                      <a:r>
                        <a:rPr lang="en-GB" sz="1100" dirty="0" smtClean="0"/>
                        <a:t>Paul Grogan</a:t>
                      </a:r>
                      <a:endParaRPr lang="en-GB" sz="1100" dirty="0"/>
                    </a:p>
                  </a:txBody>
                  <a:tcPr/>
                </a:tc>
              </a:tr>
              <a:tr h="752268">
                <a:tc vMerge="1">
                  <a:txBody>
                    <a:bodyPr/>
                    <a:lstStyle/>
                    <a:p>
                      <a:pPr algn="ctr"/>
                      <a:endParaRPr lang="en-GB" sz="2800" dirty="0"/>
                    </a:p>
                  </a:txBody>
                  <a:tcPr vert="vert270"/>
                </a:tc>
                <a:tc>
                  <a:txBody>
                    <a:bodyPr/>
                    <a:lstStyle/>
                    <a:p>
                      <a:pPr marL="171450" indent="-171450">
                        <a:buFont typeface="Wingdings" panose="05000000000000000000" pitchFamily="2" charset="2"/>
                        <a:buChar char="§"/>
                      </a:pPr>
                      <a:r>
                        <a:rPr lang="en-GB" sz="1100" dirty="0" smtClean="0"/>
                        <a:t>Studio</a:t>
                      </a:r>
                    </a:p>
                    <a:p>
                      <a:pPr marL="171450" indent="-171450">
                        <a:buFont typeface="Wingdings" panose="05000000000000000000" pitchFamily="2" charset="2"/>
                        <a:buChar char="§"/>
                      </a:pPr>
                      <a:r>
                        <a:rPr lang="en-GB" sz="1100" dirty="0" smtClean="0"/>
                        <a:t>Southampton</a:t>
                      </a:r>
                      <a:r>
                        <a:rPr lang="en-GB" sz="1100" baseline="0" dirty="0" smtClean="0"/>
                        <a:t> c</a:t>
                      </a:r>
                      <a:r>
                        <a:rPr lang="en-GB" sz="1100" dirty="0" smtClean="0"/>
                        <a:t>ommon</a:t>
                      </a:r>
                    </a:p>
                    <a:p>
                      <a:pPr marL="171450" indent="-171450">
                        <a:buFont typeface="Wingdings" panose="05000000000000000000" pitchFamily="2" charset="2"/>
                        <a:buChar char="§"/>
                      </a:pPr>
                      <a:r>
                        <a:rPr lang="en-GB" sz="1100" dirty="0" smtClean="0"/>
                        <a:t>School garden</a:t>
                      </a:r>
                      <a:endParaRPr lang="en-GB" sz="1100" dirty="0"/>
                    </a:p>
                  </a:txBody>
                  <a:tcPr/>
                </a:tc>
                <a:tc>
                  <a:txBody>
                    <a:bodyPr/>
                    <a:lstStyle/>
                    <a:p>
                      <a:pPr marL="171450" indent="-171450">
                        <a:buFont typeface="Arial" panose="020B0604020202020204" pitchFamily="34" charset="0"/>
                        <a:buChar char="•"/>
                      </a:pPr>
                      <a:r>
                        <a:rPr lang="en-GB" sz="1100" dirty="0" smtClean="0"/>
                        <a:t>Studio</a:t>
                      </a:r>
                    </a:p>
                    <a:p>
                      <a:pPr marL="171450" indent="-171450">
                        <a:buFont typeface="Arial" panose="020B0604020202020204" pitchFamily="34" charset="0"/>
                        <a:buChar char="•"/>
                      </a:pPr>
                      <a:r>
                        <a:rPr lang="en-GB" sz="1100" dirty="0" smtClean="0"/>
                        <a:t>Home</a:t>
                      </a:r>
                    </a:p>
                    <a:p>
                      <a:pPr marL="171450" indent="-171450">
                        <a:buFont typeface="Arial" panose="020B0604020202020204" pitchFamily="34" charset="0"/>
                        <a:buChar char="•"/>
                      </a:pPr>
                      <a:endParaRPr lang="en-GB" sz="1100" dirty="0" smtClean="0"/>
                    </a:p>
                  </a:txBody>
                  <a:tcPr/>
                </a:tc>
                <a:tc>
                  <a:txBody>
                    <a:bodyPr/>
                    <a:lstStyle/>
                    <a:p>
                      <a:pPr marL="171450" indent="-171450">
                        <a:buFont typeface="Arial" panose="020B0604020202020204" pitchFamily="34" charset="0"/>
                        <a:buChar char="•"/>
                      </a:pPr>
                      <a:r>
                        <a:rPr lang="en-GB" sz="1100" baseline="0" dirty="0" smtClean="0"/>
                        <a:t>Studio</a:t>
                      </a:r>
                    </a:p>
                    <a:p>
                      <a:pPr marL="171450" indent="-171450">
                        <a:buFont typeface="Arial" panose="020B0604020202020204" pitchFamily="34" charset="0"/>
                        <a:buChar char="•"/>
                      </a:pPr>
                      <a:r>
                        <a:rPr lang="en-GB" sz="1100" baseline="0" dirty="0" smtClean="0"/>
                        <a:t>School</a:t>
                      </a:r>
                    </a:p>
                    <a:p>
                      <a:pPr marL="171450" indent="-171450">
                        <a:buFont typeface="Arial" panose="020B0604020202020204" pitchFamily="34" charset="0"/>
                        <a:buChar char="•"/>
                      </a:pPr>
                      <a:r>
                        <a:rPr lang="en-GB" sz="1100" baseline="0" dirty="0" smtClean="0"/>
                        <a:t>Home</a:t>
                      </a:r>
                    </a:p>
                    <a:p>
                      <a:pPr marL="171450" indent="-171450">
                        <a:buFont typeface="Arial" panose="020B0604020202020204" pitchFamily="34" charset="0"/>
                        <a:buChar char="•"/>
                      </a:pPr>
                      <a:r>
                        <a:rPr lang="en-GB" sz="1100" baseline="0" dirty="0" smtClean="0"/>
                        <a:t>graveyard</a:t>
                      </a:r>
                    </a:p>
                    <a:p>
                      <a:pPr marL="285750" indent="-285750">
                        <a:buFont typeface="Arial" panose="020B0604020202020204" pitchFamily="34" charset="0"/>
                        <a:buChar char="•"/>
                      </a:pPr>
                      <a:endParaRPr lang="en-GB" sz="1600" baseline="0" dirty="0" smtClean="0"/>
                    </a:p>
                  </a:txBody>
                  <a:tcPr/>
                </a:tc>
                <a:tc>
                  <a:txBody>
                    <a:bodyPr/>
                    <a:lstStyle/>
                    <a:p>
                      <a:pPr marL="171450" indent="-171450">
                        <a:buFont typeface="Arial" panose="020B0604020202020204" pitchFamily="34" charset="0"/>
                        <a:buChar char="•"/>
                      </a:pPr>
                      <a:r>
                        <a:rPr lang="en-GB" sz="1100" dirty="0" smtClean="0"/>
                        <a:t>Studio</a:t>
                      </a:r>
                    </a:p>
                    <a:p>
                      <a:pPr marL="171450" indent="-171450">
                        <a:buFont typeface="Arial" panose="020B0604020202020204" pitchFamily="34" charset="0"/>
                        <a:buChar char="•"/>
                      </a:pPr>
                      <a:r>
                        <a:rPr lang="en-GB" sz="1100" dirty="0" smtClean="0"/>
                        <a:t>home</a:t>
                      </a:r>
                      <a:endParaRPr lang="en-GB" sz="1100" dirty="0"/>
                    </a:p>
                  </a:txBody>
                  <a:tcPr/>
                </a:tc>
                <a:tc>
                  <a:txBody>
                    <a:bodyPr/>
                    <a:lstStyle/>
                    <a:p>
                      <a:pPr marL="171450" indent="-171450">
                        <a:buFont typeface="Arial" panose="020B0604020202020204" pitchFamily="34" charset="0"/>
                        <a:buChar char="•"/>
                      </a:pPr>
                      <a:r>
                        <a:rPr lang="en-GB" sz="1100" dirty="0" smtClean="0"/>
                        <a:t>School</a:t>
                      </a:r>
                    </a:p>
                    <a:p>
                      <a:pPr marL="171450" indent="-171450">
                        <a:buFont typeface="Arial" panose="020B0604020202020204" pitchFamily="34" charset="0"/>
                        <a:buChar char="•"/>
                      </a:pPr>
                      <a:r>
                        <a:rPr lang="en-GB" sz="1100" dirty="0" smtClean="0"/>
                        <a:t>Local environment</a:t>
                      </a:r>
                    </a:p>
                    <a:p>
                      <a:pPr marL="171450" indent="-171450">
                        <a:buFont typeface="Arial" panose="020B0604020202020204" pitchFamily="34" charset="0"/>
                        <a:buChar char="•"/>
                      </a:pPr>
                      <a:r>
                        <a:rPr lang="en-GB" sz="1100" dirty="0" smtClean="0"/>
                        <a:t>Southampton</a:t>
                      </a:r>
                      <a:r>
                        <a:rPr lang="en-GB" sz="1100" baseline="0" dirty="0" smtClean="0"/>
                        <a:t> city centre</a:t>
                      </a:r>
                      <a:endParaRPr lang="en-GB" sz="1100" dirty="0"/>
                    </a:p>
                  </a:txBody>
                  <a:tcPr/>
                </a:tc>
                <a:tc>
                  <a:txBody>
                    <a:bodyPr/>
                    <a:lstStyle/>
                    <a:p>
                      <a:pPr marL="171450" indent="-171450">
                        <a:buFont typeface="Arial" panose="020B0604020202020204" pitchFamily="34" charset="0"/>
                        <a:buChar char="•"/>
                      </a:pPr>
                      <a:r>
                        <a:rPr lang="en-GB" sz="1100" dirty="0" smtClean="0"/>
                        <a:t>Southampton city centre</a:t>
                      </a:r>
                      <a:endParaRPr lang="en-GB" sz="1100" dirty="0"/>
                    </a:p>
                  </a:txBody>
                  <a:tcPr/>
                </a:tc>
              </a:tr>
            </a:tbl>
          </a:graphicData>
        </a:graphic>
      </p:graphicFrame>
      <p:pic>
        <p:nvPicPr>
          <p:cNvPr id="10" name="Picture 14" descr="https://s-media-cache-ak0.pinimg.com/originals/1b/72/ed/1b72edfac06ec6d0f9c2950d945955ed.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18" y="2013204"/>
            <a:ext cx="1440160" cy="1185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lphabe Photo Letter Art - ABC's in architectural detai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0517" y="2011265"/>
            <a:ext cx="1186986" cy="1186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1.bp.blogspot.com/-gDOIaiibvRo/UQeLaTJ8Q7I/AAAAAAAAWD0/V57gE7KrwCI/s1600/10_markoncain1.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7674" y="1945507"/>
            <a:ext cx="1448116" cy="1320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3628" y="-749816"/>
            <a:ext cx="2101794" cy="369332"/>
          </a:xfrm>
          <a:prstGeom prst="rect">
            <a:avLst/>
          </a:prstGeom>
        </p:spPr>
        <p:txBody>
          <a:bodyPr wrap="none">
            <a:spAutoFit/>
          </a:bodyPr>
          <a:lstStyle/>
          <a:p>
            <a:pPr lvl="0"/>
            <a:r>
              <a:rPr lang="en-GB" b="1" dirty="0">
                <a:solidFill>
                  <a:prstClr val="black"/>
                </a:solidFill>
              </a:rPr>
              <a:t>Laszlo Moholy-Nagy</a:t>
            </a:r>
            <a:endParaRPr lang="en-GB" sz="1600" dirty="0">
              <a:solidFill>
                <a:prstClr val="black"/>
              </a:solidFill>
            </a:endParaRPr>
          </a:p>
        </p:txBody>
      </p:sp>
      <p:pic>
        <p:nvPicPr>
          <p:cNvPr id="1028" name="Picture 4" descr="http://tallisgcsephotography.weebly.com/uploads/3/3/1/5/3315082/7387085_or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1945508"/>
            <a:ext cx="936426" cy="1252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johnnytoaster.co.uk/test/htasitetest/wp-content/uploads/2014/05/MG_6565-copy-e1401188714673.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379"/>
          <a:stretch/>
        </p:blipFill>
        <p:spPr bwMode="auto">
          <a:xfrm>
            <a:off x="7808996" y="2111189"/>
            <a:ext cx="1081274" cy="989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shdc2\HCA$\Photography\Year 9\christmascardcompetio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1760" y="2034573"/>
            <a:ext cx="833700" cy="114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613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08912" cy="3508653"/>
          </a:xfrm>
          <a:prstGeom prst="rect">
            <a:avLst/>
          </a:prstGeom>
          <a:noFill/>
        </p:spPr>
        <p:txBody>
          <a:bodyPr wrap="square" rtlCol="0">
            <a:spAutoFit/>
          </a:bodyPr>
          <a:lstStyle/>
          <a:p>
            <a:r>
              <a:rPr lang="en-GB" sz="2400" b="1" dirty="0" smtClean="0"/>
              <a:t>Lesson Objective :To be able to collate my research ideas and photographs</a:t>
            </a:r>
          </a:p>
          <a:p>
            <a:r>
              <a:rPr lang="en-GB" dirty="0" smtClean="0"/>
              <a:t>Create a new folder in your Large media file storage area – PHOTOGRAPHY </a:t>
            </a:r>
          </a:p>
          <a:p>
            <a:r>
              <a:rPr lang="en-GB" dirty="0" smtClean="0"/>
              <a:t>Within Photography create a folder NATURAL FORMS- </a:t>
            </a:r>
          </a:p>
          <a:p>
            <a:endParaRPr lang="en-GB" dirty="0"/>
          </a:p>
          <a:p>
            <a:endParaRPr lang="en-GB" sz="2400" b="1" dirty="0" smtClean="0"/>
          </a:p>
          <a:p>
            <a:r>
              <a:rPr lang="en-GB" sz="2400" b="1" dirty="0" smtClean="0"/>
              <a:t>Using </a:t>
            </a:r>
            <a:r>
              <a:rPr lang="en-GB" sz="2400" b="1" dirty="0" err="1" smtClean="0"/>
              <a:t>Weebly</a:t>
            </a:r>
            <a:endParaRPr lang="en-GB" sz="2400" b="1" dirty="0" smtClean="0"/>
          </a:p>
          <a:p>
            <a:r>
              <a:rPr lang="en-GB" dirty="0" smtClean="0"/>
              <a:t>Go to www students.weebly.com  and log in with the log in username and password I will give you.</a:t>
            </a:r>
          </a:p>
          <a:p>
            <a:r>
              <a:rPr lang="en-GB" dirty="0" smtClean="0"/>
              <a:t>You can now start to build your website</a:t>
            </a:r>
          </a:p>
          <a:p>
            <a:endParaRPr lang="en-GB" dirty="0"/>
          </a:p>
        </p:txBody>
      </p:sp>
    </p:spTree>
    <p:extLst>
      <p:ext uri="{BB962C8B-B14F-4D97-AF65-F5344CB8AC3E}">
        <p14:creationId xmlns:p14="http://schemas.microsoft.com/office/powerpoint/2010/main" val="4249451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064" y="1600200"/>
            <a:ext cx="8061872" cy="4525963"/>
          </a:xfrm>
        </p:spPr>
      </p:pic>
      <p:sp>
        <p:nvSpPr>
          <p:cNvPr id="5" name="Right Arrow 4"/>
          <p:cNvSpPr/>
          <p:nvPr/>
        </p:nvSpPr>
        <p:spPr>
          <a:xfrm>
            <a:off x="336251" y="332656"/>
            <a:ext cx="3312368" cy="16805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 Choose a theme. A dark background works best to show off your photos.</a:t>
            </a:r>
            <a:endParaRPr lang="en-GB" dirty="0">
              <a:solidFill>
                <a:schemeClr val="tx1"/>
              </a:solidFill>
            </a:endParaRPr>
          </a:p>
        </p:txBody>
      </p:sp>
    </p:spTree>
    <p:extLst>
      <p:ext uri="{BB962C8B-B14F-4D97-AF65-F5344CB8AC3E}">
        <p14:creationId xmlns:p14="http://schemas.microsoft.com/office/powerpoint/2010/main" val="3364243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836" y="1738810"/>
            <a:ext cx="7354327" cy="4248743"/>
          </a:xfrm>
        </p:spPr>
      </p:pic>
      <p:sp>
        <p:nvSpPr>
          <p:cNvPr id="5" name="Right Arrow 4"/>
          <p:cNvSpPr/>
          <p:nvPr/>
        </p:nvSpPr>
        <p:spPr>
          <a:xfrm>
            <a:off x="179512" y="692696"/>
            <a:ext cx="4248472" cy="20162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Click on button text.</a:t>
            </a:r>
          </a:p>
          <a:p>
            <a:pPr algn="ctr"/>
            <a:r>
              <a:rPr lang="en-GB" dirty="0" smtClean="0">
                <a:solidFill>
                  <a:schemeClr val="tx1"/>
                </a:solidFill>
              </a:rPr>
              <a:t>Click on link</a:t>
            </a:r>
            <a:endParaRPr lang="en-GB" dirty="0">
              <a:solidFill>
                <a:schemeClr val="tx1"/>
              </a:solidFill>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63" y="613969"/>
            <a:ext cx="6973274" cy="5630061"/>
          </a:xfrm>
          <a:prstGeom prst="rect">
            <a:avLst/>
          </a:prstGeom>
        </p:spPr>
      </p:pic>
      <p:sp>
        <p:nvSpPr>
          <p:cNvPr id="7" name="Right Arrow 6"/>
          <p:cNvSpPr/>
          <p:nvPr/>
        </p:nvSpPr>
        <p:spPr>
          <a:xfrm>
            <a:off x="179512" y="2492896"/>
            <a:ext cx="5760640" cy="23042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Type in </a:t>
            </a:r>
            <a:r>
              <a:rPr lang="en-GB" dirty="0">
                <a:solidFill>
                  <a:schemeClr val="tx1"/>
                </a:solidFill>
                <a:hlinkClick r:id="rId4"/>
              </a:rPr>
              <a:t>http://</a:t>
            </a:r>
            <a:r>
              <a:rPr lang="en-GB" dirty="0" smtClean="0">
                <a:solidFill>
                  <a:schemeClr val="tx1"/>
                </a:solidFill>
                <a:hlinkClick r:id="rId4"/>
              </a:rPr>
              <a:t>ushyear9photography.weebly.com/</a:t>
            </a:r>
            <a:endParaRPr lang="en-GB" dirty="0" smtClean="0">
              <a:solidFill>
                <a:schemeClr val="tx1"/>
              </a:solidFill>
            </a:endParaRPr>
          </a:p>
          <a:p>
            <a:pPr algn="ctr"/>
            <a:r>
              <a:rPr lang="en-GB" dirty="0" smtClean="0">
                <a:solidFill>
                  <a:schemeClr val="tx1"/>
                </a:solidFill>
              </a:rPr>
              <a:t>And Save</a:t>
            </a:r>
            <a:endParaRPr lang="en-GB" dirty="0">
              <a:solidFill>
                <a:schemeClr val="tx1"/>
              </a:solidFill>
            </a:endParaRPr>
          </a:p>
        </p:txBody>
      </p:sp>
    </p:spTree>
    <p:extLst>
      <p:ext uri="{BB962C8B-B14F-4D97-AF65-F5344CB8AC3E}">
        <p14:creationId xmlns:p14="http://schemas.microsoft.com/office/powerpoint/2010/main" val="30216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20688"/>
            <a:ext cx="8229600" cy="5112568"/>
          </a:xfrm>
        </p:spPr>
        <p:txBody>
          <a:bodyPr>
            <a:normAutofit fontScale="92500" lnSpcReduction="10000"/>
          </a:bodyPr>
          <a:lstStyle/>
          <a:p>
            <a:pPr marL="0" indent="0">
              <a:buNone/>
            </a:pPr>
            <a:r>
              <a:rPr lang="en-GB" dirty="0" smtClean="0"/>
              <a:t>To build pages. Go to the pages and add standard pages and then rename pages so you have the following;</a:t>
            </a:r>
          </a:p>
          <a:p>
            <a:pPr marL="0" indent="0">
              <a:buNone/>
            </a:pPr>
            <a:r>
              <a:rPr lang="en-GB" dirty="0" smtClean="0"/>
              <a:t>Home</a:t>
            </a:r>
          </a:p>
          <a:p>
            <a:pPr marL="0" indent="0">
              <a:buNone/>
            </a:pPr>
            <a:r>
              <a:rPr lang="en-GB" dirty="0" smtClean="0"/>
              <a:t>Natural Forms</a:t>
            </a:r>
          </a:p>
          <a:p>
            <a:pPr marL="0" indent="0">
              <a:buNone/>
            </a:pPr>
            <a:r>
              <a:rPr lang="en-GB" dirty="0" smtClean="0"/>
              <a:t>Christmas card</a:t>
            </a:r>
          </a:p>
          <a:p>
            <a:pPr marL="0" indent="0">
              <a:buNone/>
            </a:pPr>
            <a:r>
              <a:rPr lang="en-GB" dirty="0" smtClean="0"/>
              <a:t>Alphabet</a:t>
            </a:r>
          </a:p>
          <a:p>
            <a:pPr marL="0" indent="0">
              <a:buNone/>
            </a:pPr>
            <a:r>
              <a:rPr lang="en-GB" dirty="0" smtClean="0"/>
              <a:t>Portraits</a:t>
            </a:r>
          </a:p>
          <a:p>
            <a:pPr marL="0" indent="0">
              <a:buNone/>
            </a:pPr>
            <a:r>
              <a:rPr lang="en-GB" dirty="0" smtClean="0"/>
              <a:t>Edges</a:t>
            </a:r>
          </a:p>
          <a:p>
            <a:pPr marL="0" indent="0">
              <a:buNone/>
            </a:pPr>
            <a:r>
              <a:rPr lang="en-GB" dirty="0" smtClean="0"/>
              <a:t>Our City</a:t>
            </a:r>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1200215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Make the site yours by…</a:t>
            </a:r>
            <a:endParaRPr lang="en-GB" dirty="0"/>
          </a:p>
        </p:txBody>
      </p:sp>
      <p:sp>
        <p:nvSpPr>
          <p:cNvPr id="3" name="Content Placeholder 2"/>
          <p:cNvSpPr>
            <a:spLocks noGrp="1"/>
          </p:cNvSpPr>
          <p:nvPr>
            <p:ph idx="1"/>
          </p:nvPr>
        </p:nvSpPr>
        <p:spPr/>
        <p:txBody>
          <a:bodyPr/>
          <a:lstStyle/>
          <a:p>
            <a:r>
              <a:rPr lang="en-GB" dirty="0" smtClean="0"/>
              <a:t>Adding your own photos as headers or background.</a:t>
            </a:r>
          </a:p>
          <a:p>
            <a:r>
              <a:rPr lang="en-GB" dirty="0" smtClean="0"/>
              <a:t>Insert a text box on the Home page and write about your interest in photography.</a:t>
            </a:r>
          </a:p>
          <a:p>
            <a:r>
              <a:rPr lang="en-GB" dirty="0" smtClean="0"/>
              <a:t>Create interesting titles for the Natural Forms page title.</a:t>
            </a:r>
            <a:endParaRPr lang="en-GB" dirty="0"/>
          </a:p>
        </p:txBody>
      </p:sp>
    </p:spTree>
    <p:extLst>
      <p:ext uri="{BB962C8B-B14F-4D97-AF65-F5344CB8AC3E}">
        <p14:creationId xmlns:p14="http://schemas.microsoft.com/office/powerpoint/2010/main" val="1061082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16799"/>
            <a:ext cx="10573047" cy="79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803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TextBox 3"/>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explore and create with cyanotype techniques.</a:t>
            </a:r>
          </a:p>
        </p:txBody>
      </p:sp>
      <p:pic>
        <p:nvPicPr>
          <p:cNvPr id="1026" name="Picture 2" descr="http://photocoleggwent.files.wordpress.com/2012/10/scan-5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3838676"/>
            <a:ext cx="2880320" cy="2915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hristopherjames-studio.com/materials/08dec07_Updates/The%20Book%20of%20Alternative%20Processes/ALT%20PRO%20DESCRIPTIONS/REPLACE/Cyanotype%20Mural,%20Maine%20Photographic%20Workshops%20class,%2019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4023431"/>
            <a:ext cx="2100330" cy="25613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iyphotography.net/files/images/5/cyanotype-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548680"/>
            <a:ext cx="47625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2.bp.blogspot.com/_I5F4U2tYwmk/TLedRw7URBI/AAAAAAAADXs/d8jqsiWXUa0/s1600/cyanotype.008.300dpi.6in(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1298" y="3307974"/>
            <a:ext cx="3158177" cy="35500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wikimedia.org/wikipedia/commons/c/c4/Anna_Atkins_algae_cyanotyp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6186" y="746137"/>
            <a:ext cx="2296652" cy="30963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18248" y="1124744"/>
            <a:ext cx="4302224" cy="3539430"/>
          </a:xfrm>
          <a:prstGeom prst="rect">
            <a:avLst/>
          </a:prstGeom>
          <a:solidFill>
            <a:schemeClr val="tx2">
              <a:lumMod val="40000"/>
              <a:lumOff val="60000"/>
            </a:schemeClr>
          </a:solidFill>
        </p:spPr>
        <p:txBody>
          <a:bodyPr wrap="square" rtlCol="0">
            <a:spAutoFit/>
          </a:bodyPr>
          <a:lstStyle/>
          <a:p>
            <a:r>
              <a:rPr lang="en-GB" sz="2800" b="1" dirty="0" smtClean="0"/>
              <a:t>I am looking for:</a:t>
            </a:r>
          </a:p>
          <a:p>
            <a:r>
              <a:rPr lang="en-GB" sz="2800" b="1" dirty="0" smtClean="0"/>
              <a:t>A balanced composition</a:t>
            </a:r>
          </a:p>
          <a:p>
            <a:r>
              <a:rPr lang="en-GB" sz="2800" b="1" dirty="0" smtClean="0"/>
              <a:t>A variety of solid and translucent objects</a:t>
            </a:r>
          </a:p>
          <a:p>
            <a:r>
              <a:rPr lang="en-GB" sz="2800" b="1" dirty="0" smtClean="0"/>
              <a:t>A record of timings</a:t>
            </a:r>
          </a:p>
          <a:p>
            <a:r>
              <a:rPr lang="en-GB" sz="2800" b="1" dirty="0" smtClean="0"/>
              <a:t>A written evaluation of your work.</a:t>
            </a:r>
          </a:p>
          <a:p>
            <a:endParaRPr lang="en-GB" sz="2800" b="1" dirty="0" smtClean="0"/>
          </a:p>
        </p:txBody>
      </p:sp>
    </p:spTree>
    <p:extLst>
      <p:ext uri="{BB962C8B-B14F-4D97-AF65-F5344CB8AC3E}">
        <p14:creationId xmlns:p14="http://schemas.microsoft.com/office/powerpoint/2010/main" val="1005253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060848"/>
            <a:ext cx="8229600" cy="1143000"/>
          </a:xfrm>
        </p:spPr>
        <p:txBody>
          <a:bodyPr>
            <a:noAutofit/>
          </a:bodyPr>
          <a:lstStyle/>
          <a:p>
            <a:r>
              <a:rPr lang="en-GB" sz="3200" b="1" dirty="0" smtClean="0"/>
              <a:t>Homework 2</a:t>
            </a:r>
            <a:br>
              <a:rPr lang="en-GB" sz="3200" b="1" dirty="0" smtClean="0"/>
            </a:br>
            <a:r>
              <a:rPr lang="en-GB" sz="3200" b="1" dirty="0" smtClean="0"/>
              <a:t>Anna Atkins</a:t>
            </a:r>
            <a:endParaRPr lang="en-GB" sz="3200" b="1" dirty="0"/>
          </a:p>
        </p:txBody>
      </p:sp>
      <p:sp>
        <p:nvSpPr>
          <p:cNvPr id="3" name="Content Placeholder 2"/>
          <p:cNvSpPr>
            <a:spLocks noGrp="1"/>
          </p:cNvSpPr>
          <p:nvPr>
            <p:ph idx="1"/>
          </p:nvPr>
        </p:nvSpPr>
        <p:spPr>
          <a:xfrm>
            <a:off x="107504" y="3284984"/>
            <a:ext cx="9036496" cy="4525963"/>
          </a:xfrm>
        </p:spPr>
        <p:txBody>
          <a:bodyPr>
            <a:normAutofit/>
          </a:bodyPr>
          <a:lstStyle/>
          <a:p>
            <a:r>
              <a:rPr lang="en-GB" sz="2800" dirty="0" smtClean="0"/>
              <a:t> Collect 4 images of her Cyanotype images. Put these images on 1 slide of a power point.</a:t>
            </a:r>
          </a:p>
          <a:p>
            <a:r>
              <a:rPr lang="en-GB" sz="2800" dirty="0" smtClean="0"/>
              <a:t>Describe the process to make a cyanotype image. Put this in a  1 power point slide.</a:t>
            </a:r>
          </a:p>
          <a:p>
            <a:r>
              <a:rPr lang="en-GB" sz="2800" dirty="0" smtClean="0"/>
              <a:t>Email the slide to your school email –  (usual log in @student.ushschool.org)</a:t>
            </a:r>
          </a:p>
          <a:p>
            <a:r>
              <a:rPr lang="en-GB" sz="2800" dirty="0" smtClean="0"/>
              <a:t>Due in </a:t>
            </a:r>
            <a:r>
              <a:rPr lang="en-GB" sz="2800" dirty="0"/>
              <a:t> </a:t>
            </a:r>
            <a:r>
              <a:rPr lang="en-GB" sz="2800" dirty="0" smtClean="0">
                <a:solidFill>
                  <a:srgbClr val="FF0000"/>
                </a:solidFill>
              </a:rPr>
              <a:t>??</a:t>
            </a:r>
            <a:r>
              <a:rPr lang="en-GB" sz="2800" dirty="0" smtClean="0"/>
              <a:t> September</a:t>
            </a:r>
            <a:endParaRPr lang="en-GB" sz="2800" dirty="0"/>
          </a:p>
        </p:txBody>
      </p:sp>
      <p:sp>
        <p:nvSpPr>
          <p:cNvPr id="4" name="Title 1"/>
          <p:cNvSpPr txBox="1">
            <a:spLocks/>
          </p:cNvSpPr>
          <p:nvPr/>
        </p:nvSpPr>
        <p:spPr>
          <a:xfrm>
            <a:off x="827584" y="31253"/>
            <a:ext cx="7797552" cy="759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t>Homework 1</a:t>
            </a:r>
            <a:endParaRPr lang="en-GB" sz="3600" b="1" dirty="0"/>
          </a:p>
        </p:txBody>
      </p:sp>
      <p:sp>
        <p:nvSpPr>
          <p:cNvPr id="5" name="Content Placeholder 2"/>
          <p:cNvSpPr txBox="1">
            <a:spLocks/>
          </p:cNvSpPr>
          <p:nvPr/>
        </p:nvSpPr>
        <p:spPr>
          <a:xfrm>
            <a:off x="323528" y="796662"/>
            <a:ext cx="8640960" cy="30082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800" dirty="0" smtClean="0"/>
              <a:t>Collect and bring in some objects to use in your cyanotype on Friday. Try to have some solid and some transparent.</a:t>
            </a:r>
            <a:endParaRPr lang="en-GB" sz="2800" dirty="0"/>
          </a:p>
        </p:txBody>
      </p:sp>
    </p:spTree>
    <p:extLst>
      <p:ext uri="{BB962C8B-B14F-4D97-AF65-F5344CB8AC3E}">
        <p14:creationId xmlns:p14="http://schemas.microsoft.com/office/powerpoint/2010/main" val="829487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761407" y="914483"/>
            <a:ext cx="5333154" cy="53041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flipV="1">
            <a:off x="457200" y="1417638"/>
            <a:ext cx="104683" cy="116924"/>
          </a:xfrm>
        </p:spPr>
        <p:txBody>
          <a:bodyPr>
            <a:normAutofit fontScale="90000"/>
          </a:bodyPr>
          <a:lstStyle/>
          <a:p>
            <a:endParaRPr lang="en-GB" dirty="0"/>
          </a:p>
        </p:txBody>
      </p:sp>
      <p:sp>
        <p:nvSpPr>
          <p:cNvPr id="5" name="TextBox 4"/>
          <p:cNvSpPr txBox="1"/>
          <p:nvPr/>
        </p:nvSpPr>
        <p:spPr>
          <a:xfrm>
            <a:off x="2650765" y="3366527"/>
            <a:ext cx="4829227" cy="400110"/>
          </a:xfrm>
          <a:prstGeom prst="rect">
            <a:avLst/>
          </a:prstGeom>
          <a:noFill/>
        </p:spPr>
        <p:txBody>
          <a:bodyPr wrap="square" rtlCol="0">
            <a:spAutoFit/>
          </a:bodyPr>
          <a:lstStyle/>
          <a:p>
            <a:r>
              <a:rPr lang="en-GB" sz="2000" dirty="0" smtClean="0"/>
              <a:t>Personal memories /social    </a:t>
            </a:r>
            <a:endParaRPr lang="en-GB" sz="2000" dirty="0"/>
          </a:p>
        </p:txBody>
      </p:sp>
      <p:sp>
        <p:nvSpPr>
          <p:cNvPr id="6" name="TextBox 5"/>
          <p:cNvSpPr txBox="1"/>
          <p:nvPr/>
        </p:nvSpPr>
        <p:spPr>
          <a:xfrm>
            <a:off x="2699792" y="2653813"/>
            <a:ext cx="2376264" cy="461665"/>
          </a:xfrm>
          <a:prstGeom prst="rect">
            <a:avLst/>
          </a:prstGeom>
          <a:noFill/>
        </p:spPr>
        <p:txBody>
          <a:bodyPr wrap="square" rtlCol="0">
            <a:spAutoFit/>
          </a:bodyPr>
          <a:lstStyle/>
          <a:p>
            <a:r>
              <a:rPr lang="en-GB" sz="2400" dirty="0" smtClean="0"/>
              <a:t>Advertising </a:t>
            </a:r>
            <a:endParaRPr lang="en-GB" sz="2400" dirty="0"/>
          </a:p>
        </p:txBody>
      </p:sp>
      <p:sp>
        <p:nvSpPr>
          <p:cNvPr id="7" name="TextBox 6"/>
          <p:cNvSpPr txBox="1"/>
          <p:nvPr/>
        </p:nvSpPr>
        <p:spPr>
          <a:xfrm>
            <a:off x="2915815" y="1940431"/>
            <a:ext cx="2304257" cy="707886"/>
          </a:xfrm>
          <a:prstGeom prst="rect">
            <a:avLst/>
          </a:prstGeom>
          <a:noFill/>
        </p:spPr>
        <p:txBody>
          <a:bodyPr wrap="square" rtlCol="0">
            <a:spAutoFit/>
          </a:bodyPr>
          <a:lstStyle/>
          <a:p>
            <a:r>
              <a:rPr lang="en-GB" sz="2000" dirty="0" smtClean="0"/>
              <a:t>Journalism/ world </a:t>
            </a:r>
            <a:r>
              <a:rPr lang="en-GB" dirty="0" smtClean="0"/>
              <a:t>news </a:t>
            </a:r>
            <a:r>
              <a:rPr lang="en-GB" sz="2000" dirty="0" smtClean="0"/>
              <a:t>Documentary </a:t>
            </a:r>
            <a:r>
              <a:rPr lang="en-GB" sz="1600" dirty="0" smtClean="0"/>
              <a:t> </a:t>
            </a:r>
            <a:endParaRPr lang="en-GB" sz="1600" dirty="0"/>
          </a:p>
        </p:txBody>
      </p:sp>
      <p:sp>
        <p:nvSpPr>
          <p:cNvPr id="8" name="TextBox 7"/>
          <p:cNvSpPr txBox="1"/>
          <p:nvPr/>
        </p:nvSpPr>
        <p:spPr>
          <a:xfrm>
            <a:off x="2941568" y="4336483"/>
            <a:ext cx="2016224" cy="461665"/>
          </a:xfrm>
          <a:prstGeom prst="rect">
            <a:avLst/>
          </a:prstGeom>
          <a:noFill/>
        </p:spPr>
        <p:txBody>
          <a:bodyPr wrap="square" rtlCol="0">
            <a:spAutoFit/>
          </a:bodyPr>
          <a:lstStyle/>
          <a:p>
            <a:r>
              <a:rPr lang="en-GB" sz="2400" dirty="0" smtClean="0"/>
              <a:t>Identification</a:t>
            </a:r>
            <a:r>
              <a:rPr lang="en-GB" dirty="0" smtClean="0"/>
              <a:t> </a:t>
            </a:r>
            <a:endParaRPr lang="en-GB" dirty="0"/>
          </a:p>
        </p:txBody>
      </p:sp>
      <p:sp>
        <p:nvSpPr>
          <p:cNvPr id="9" name="TextBox 8"/>
          <p:cNvSpPr txBox="1"/>
          <p:nvPr/>
        </p:nvSpPr>
        <p:spPr>
          <a:xfrm>
            <a:off x="1748285" y="3432602"/>
            <a:ext cx="2088232" cy="461665"/>
          </a:xfrm>
          <a:prstGeom prst="rect">
            <a:avLst/>
          </a:prstGeom>
          <a:noFill/>
        </p:spPr>
        <p:txBody>
          <a:bodyPr wrap="square" rtlCol="0">
            <a:spAutoFit/>
          </a:bodyPr>
          <a:lstStyle/>
          <a:p>
            <a:r>
              <a:rPr lang="en-GB" sz="2400" dirty="0" smtClean="0"/>
              <a:t>Fashion </a:t>
            </a:r>
            <a:endParaRPr lang="en-GB" sz="2400" dirty="0"/>
          </a:p>
        </p:txBody>
      </p:sp>
      <p:sp>
        <p:nvSpPr>
          <p:cNvPr id="10" name="TextBox 9"/>
          <p:cNvSpPr txBox="1"/>
          <p:nvPr/>
        </p:nvSpPr>
        <p:spPr>
          <a:xfrm>
            <a:off x="4824028" y="2540596"/>
            <a:ext cx="1584176" cy="461665"/>
          </a:xfrm>
          <a:prstGeom prst="rect">
            <a:avLst/>
          </a:prstGeom>
          <a:noFill/>
        </p:spPr>
        <p:txBody>
          <a:bodyPr wrap="square" rtlCol="0">
            <a:spAutoFit/>
          </a:bodyPr>
          <a:lstStyle/>
          <a:p>
            <a:r>
              <a:rPr lang="en-GB" sz="2400" dirty="0" smtClean="0"/>
              <a:t>Medical </a:t>
            </a:r>
            <a:endParaRPr lang="en-GB" sz="2400" dirty="0"/>
          </a:p>
        </p:txBody>
      </p:sp>
      <p:sp>
        <p:nvSpPr>
          <p:cNvPr id="13" name="TextBox 12"/>
          <p:cNvSpPr txBox="1"/>
          <p:nvPr/>
        </p:nvSpPr>
        <p:spPr>
          <a:xfrm>
            <a:off x="2699792" y="3011392"/>
            <a:ext cx="1713385" cy="461665"/>
          </a:xfrm>
          <a:prstGeom prst="rect">
            <a:avLst/>
          </a:prstGeom>
          <a:noFill/>
        </p:spPr>
        <p:txBody>
          <a:bodyPr wrap="square" rtlCol="0">
            <a:spAutoFit/>
          </a:bodyPr>
          <a:lstStyle/>
          <a:p>
            <a:r>
              <a:rPr lang="en-GB" sz="2400" dirty="0" smtClean="0"/>
              <a:t>Education</a:t>
            </a:r>
            <a:endParaRPr lang="en-GB" sz="2400" dirty="0"/>
          </a:p>
        </p:txBody>
      </p:sp>
      <p:sp>
        <p:nvSpPr>
          <p:cNvPr id="14" name="TextBox 13"/>
          <p:cNvSpPr txBox="1"/>
          <p:nvPr/>
        </p:nvSpPr>
        <p:spPr>
          <a:xfrm>
            <a:off x="4572000" y="3001434"/>
            <a:ext cx="1584176" cy="369332"/>
          </a:xfrm>
          <a:prstGeom prst="rect">
            <a:avLst/>
          </a:prstGeom>
          <a:noFill/>
        </p:spPr>
        <p:txBody>
          <a:bodyPr wrap="square" rtlCol="0">
            <a:spAutoFit/>
          </a:bodyPr>
          <a:lstStyle/>
          <a:p>
            <a:r>
              <a:rPr lang="en-GB" dirty="0" smtClean="0"/>
              <a:t>Entertainment </a:t>
            </a:r>
            <a:endParaRPr lang="en-GB" dirty="0"/>
          </a:p>
        </p:txBody>
      </p:sp>
      <p:sp>
        <p:nvSpPr>
          <p:cNvPr id="15" name="TextBox 14"/>
          <p:cNvSpPr txBox="1"/>
          <p:nvPr/>
        </p:nvSpPr>
        <p:spPr>
          <a:xfrm>
            <a:off x="4894615" y="3798331"/>
            <a:ext cx="1800200" cy="369332"/>
          </a:xfrm>
          <a:prstGeom prst="rect">
            <a:avLst/>
          </a:prstGeom>
          <a:noFill/>
        </p:spPr>
        <p:txBody>
          <a:bodyPr wrap="square" rtlCol="0">
            <a:spAutoFit/>
          </a:bodyPr>
          <a:lstStyle/>
          <a:p>
            <a:r>
              <a:rPr lang="en-GB" dirty="0" smtClean="0"/>
              <a:t>Hobbies </a:t>
            </a:r>
            <a:endParaRPr lang="en-GB" dirty="0"/>
          </a:p>
        </p:txBody>
      </p:sp>
      <p:sp>
        <p:nvSpPr>
          <p:cNvPr id="16" name="TextBox 15"/>
          <p:cNvSpPr txBox="1"/>
          <p:nvPr/>
        </p:nvSpPr>
        <p:spPr>
          <a:xfrm>
            <a:off x="4440725" y="4850920"/>
            <a:ext cx="2700300" cy="646331"/>
          </a:xfrm>
          <a:prstGeom prst="rect">
            <a:avLst/>
          </a:prstGeom>
          <a:noFill/>
        </p:spPr>
        <p:txBody>
          <a:bodyPr wrap="square" rtlCol="0">
            <a:spAutoFit/>
          </a:bodyPr>
          <a:lstStyle/>
          <a:p>
            <a:r>
              <a:rPr lang="en-GB" dirty="0" smtClean="0"/>
              <a:t>Facebook/ twitter Instagram Selfie  </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64" y="92615"/>
            <a:ext cx="1303618" cy="92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814495" y="1561556"/>
            <a:ext cx="1080120" cy="523220"/>
          </a:xfrm>
          <a:prstGeom prst="rect">
            <a:avLst/>
          </a:prstGeom>
          <a:noFill/>
        </p:spPr>
        <p:txBody>
          <a:bodyPr wrap="square" rtlCol="0">
            <a:spAutoFit/>
          </a:bodyPr>
          <a:lstStyle/>
          <a:p>
            <a:r>
              <a:rPr lang="en-GB" sz="2800" dirty="0" smtClean="0"/>
              <a:t>Art</a:t>
            </a:r>
            <a:r>
              <a:rPr lang="en-GB" dirty="0" smtClean="0"/>
              <a:t> </a:t>
            </a:r>
            <a:endParaRPr lang="en-GB"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388" y="2084776"/>
            <a:ext cx="1511147" cy="98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025" y="4815928"/>
            <a:ext cx="1912293" cy="191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868144" y="3136154"/>
            <a:ext cx="1142746" cy="1200329"/>
          </a:xfrm>
          <a:prstGeom prst="rect">
            <a:avLst/>
          </a:prstGeom>
          <a:noFill/>
        </p:spPr>
        <p:txBody>
          <a:bodyPr wrap="square" rtlCol="0">
            <a:spAutoFit/>
          </a:bodyPr>
          <a:lstStyle/>
          <a:p>
            <a:r>
              <a:rPr lang="en-GB" dirty="0" smtClean="0"/>
              <a:t>Paparazzi </a:t>
            </a:r>
          </a:p>
          <a:p>
            <a:r>
              <a:rPr lang="en-GB" dirty="0" smtClean="0"/>
              <a:t>Musicians/ pop stars </a:t>
            </a:r>
            <a:endParaRPr lang="en-GB"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500874"/>
            <a:ext cx="1728192" cy="114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04351" y="3999437"/>
            <a:ext cx="1546542" cy="923330"/>
          </a:xfrm>
          <a:prstGeom prst="rect">
            <a:avLst/>
          </a:prstGeom>
          <a:noFill/>
        </p:spPr>
        <p:txBody>
          <a:bodyPr wrap="square" rtlCol="0">
            <a:spAutoFit/>
          </a:bodyPr>
          <a:lstStyle/>
          <a:p>
            <a:r>
              <a:rPr lang="en-GB" dirty="0" smtClean="0"/>
              <a:t>Wildlife</a:t>
            </a:r>
          </a:p>
          <a:p>
            <a:r>
              <a:rPr lang="en-GB" dirty="0" smtClean="0"/>
              <a:t>Sports </a:t>
            </a:r>
          </a:p>
          <a:p>
            <a:r>
              <a:rPr lang="en-GB" dirty="0" smtClean="0"/>
              <a:t>Photography </a:t>
            </a:r>
            <a:endParaRPr lang="en-GB" dirty="0"/>
          </a:p>
        </p:txBody>
      </p:sp>
      <p:sp>
        <p:nvSpPr>
          <p:cNvPr id="21" name="TextBox 20"/>
          <p:cNvSpPr txBox="1"/>
          <p:nvPr/>
        </p:nvSpPr>
        <p:spPr>
          <a:xfrm>
            <a:off x="2722768" y="3695822"/>
            <a:ext cx="1012803" cy="369332"/>
          </a:xfrm>
          <a:prstGeom prst="rect">
            <a:avLst/>
          </a:prstGeom>
          <a:noFill/>
        </p:spPr>
        <p:txBody>
          <a:bodyPr wrap="square" rtlCol="0">
            <a:spAutoFit/>
          </a:bodyPr>
          <a:lstStyle/>
          <a:p>
            <a:r>
              <a:rPr lang="en-GB" dirty="0" smtClean="0"/>
              <a:t>Political </a:t>
            </a:r>
            <a:endParaRPr lang="en-GB" dirty="0"/>
          </a:p>
        </p:txBody>
      </p:sp>
      <p:sp>
        <p:nvSpPr>
          <p:cNvPr id="22" name="TextBox 21"/>
          <p:cNvSpPr txBox="1"/>
          <p:nvPr/>
        </p:nvSpPr>
        <p:spPr>
          <a:xfrm>
            <a:off x="1918619" y="2086048"/>
            <a:ext cx="1368152" cy="646331"/>
          </a:xfrm>
          <a:prstGeom prst="rect">
            <a:avLst/>
          </a:prstGeom>
          <a:noFill/>
        </p:spPr>
        <p:txBody>
          <a:bodyPr wrap="square" rtlCol="0">
            <a:spAutoFit/>
          </a:bodyPr>
          <a:lstStyle/>
          <a:p>
            <a:r>
              <a:rPr lang="en-GB" dirty="0" smtClean="0"/>
              <a:t>Website promotion </a:t>
            </a:r>
            <a:endParaRPr lang="en-GB" dirty="0"/>
          </a:p>
        </p:txBody>
      </p:sp>
      <p:sp>
        <p:nvSpPr>
          <p:cNvPr id="23" name="TextBox 22"/>
          <p:cNvSpPr txBox="1"/>
          <p:nvPr/>
        </p:nvSpPr>
        <p:spPr>
          <a:xfrm>
            <a:off x="5444477" y="2086048"/>
            <a:ext cx="1728192" cy="646331"/>
          </a:xfrm>
          <a:prstGeom prst="rect">
            <a:avLst/>
          </a:prstGeom>
          <a:noFill/>
        </p:spPr>
        <p:txBody>
          <a:bodyPr wrap="square" rtlCol="0">
            <a:spAutoFit/>
          </a:bodyPr>
          <a:lstStyle/>
          <a:p>
            <a:r>
              <a:rPr lang="en-GB" dirty="0" smtClean="0"/>
              <a:t>Marriages, births, birthdays</a:t>
            </a:r>
            <a:endParaRPr lang="en-GB" dirty="0"/>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000" y="3370766"/>
            <a:ext cx="1188241" cy="62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106431" y="4250756"/>
            <a:ext cx="1629140" cy="923330"/>
          </a:xfrm>
          <a:prstGeom prst="rect">
            <a:avLst/>
          </a:prstGeom>
          <a:noFill/>
        </p:spPr>
        <p:txBody>
          <a:bodyPr wrap="square" rtlCol="0">
            <a:spAutoFit/>
          </a:bodyPr>
          <a:lstStyle/>
          <a:p>
            <a:r>
              <a:rPr lang="en-GB" dirty="0" smtClean="0"/>
              <a:t>X-RAYS</a:t>
            </a:r>
          </a:p>
          <a:p>
            <a:r>
              <a:rPr lang="en-GB" dirty="0" smtClean="0"/>
              <a:t>Medical research  </a:t>
            </a:r>
            <a:endParaRPr lang="en-GB" dirty="0"/>
          </a:p>
        </p:txBody>
      </p:sp>
      <p:sp>
        <p:nvSpPr>
          <p:cNvPr id="26" name="TextBox 25"/>
          <p:cNvSpPr txBox="1"/>
          <p:nvPr/>
        </p:nvSpPr>
        <p:spPr>
          <a:xfrm>
            <a:off x="2915815" y="3991306"/>
            <a:ext cx="2304257" cy="369332"/>
          </a:xfrm>
          <a:prstGeom prst="rect">
            <a:avLst/>
          </a:prstGeom>
          <a:noFill/>
        </p:spPr>
        <p:txBody>
          <a:bodyPr wrap="square" rtlCol="0">
            <a:spAutoFit/>
          </a:bodyPr>
          <a:lstStyle/>
          <a:p>
            <a:r>
              <a:rPr lang="en-GB" dirty="0" smtClean="0"/>
              <a:t>Scientific  research</a:t>
            </a:r>
            <a:endParaRPr lang="en-GB" dirty="0"/>
          </a:p>
        </p:txBody>
      </p:sp>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58" y="3894267"/>
            <a:ext cx="963450" cy="146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380" y="5772074"/>
            <a:ext cx="1779578" cy="99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4288360" y="5705106"/>
            <a:ext cx="1638436" cy="369332"/>
          </a:xfrm>
          <a:prstGeom prst="rect">
            <a:avLst/>
          </a:prstGeom>
          <a:noFill/>
        </p:spPr>
        <p:txBody>
          <a:bodyPr wrap="square" rtlCol="0">
            <a:spAutoFit/>
          </a:bodyPr>
          <a:lstStyle/>
          <a:p>
            <a:r>
              <a:rPr lang="en-GB" dirty="0" smtClean="0"/>
              <a:t>Space NASA </a:t>
            </a:r>
            <a:endParaRPr lang="en-GB" dirty="0"/>
          </a:p>
        </p:txBody>
      </p:sp>
      <p:sp>
        <p:nvSpPr>
          <p:cNvPr id="28" name="TextBox 27"/>
          <p:cNvSpPr txBox="1"/>
          <p:nvPr/>
        </p:nvSpPr>
        <p:spPr>
          <a:xfrm>
            <a:off x="2915815" y="5077235"/>
            <a:ext cx="2259151" cy="646331"/>
          </a:xfrm>
          <a:prstGeom prst="rect">
            <a:avLst/>
          </a:prstGeom>
          <a:noFill/>
        </p:spPr>
        <p:txBody>
          <a:bodyPr wrap="square" rtlCol="0">
            <a:spAutoFit/>
          </a:bodyPr>
          <a:lstStyle/>
          <a:p>
            <a:r>
              <a:rPr lang="en-GB" dirty="0" smtClean="0"/>
              <a:t>Documenting historical events </a:t>
            </a:r>
            <a:endParaRPr lang="en-GB" dirty="0"/>
          </a:p>
        </p:txBody>
      </p:sp>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44" y="126696"/>
            <a:ext cx="919730" cy="127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28307" y="1084377"/>
            <a:ext cx="2079271" cy="923330"/>
          </a:xfrm>
          <a:prstGeom prst="rect">
            <a:avLst/>
          </a:prstGeom>
          <a:noFill/>
        </p:spPr>
        <p:txBody>
          <a:bodyPr wrap="square" rtlCol="0">
            <a:spAutoFit/>
          </a:bodyPr>
          <a:lstStyle/>
          <a:p>
            <a:r>
              <a:rPr lang="en-GB" dirty="0" smtClean="0"/>
              <a:t>Promoting brands such as fashion labels </a:t>
            </a:r>
            <a:endParaRPr lang="en-GB" dirty="0"/>
          </a:p>
        </p:txBody>
      </p:sp>
      <p:sp>
        <p:nvSpPr>
          <p:cNvPr id="30" name="TextBox 29"/>
          <p:cNvSpPr txBox="1"/>
          <p:nvPr/>
        </p:nvSpPr>
        <p:spPr>
          <a:xfrm>
            <a:off x="4608461" y="1215681"/>
            <a:ext cx="2028965" cy="923330"/>
          </a:xfrm>
          <a:prstGeom prst="rect">
            <a:avLst/>
          </a:prstGeom>
          <a:noFill/>
        </p:spPr>
        <p:txBody>
          <a:bodyPr wrap="square" rtlCol="0">
            <a:spAutoFit/>
          </a:bodyPr>
          <a:lstStyle/>
          <a:p>
            <a:r>
              <a:rPr lang="en-GB" dirty="0" smtClean="0"/>
              <a:t>Educating about world events Protesting </a:t>
            </a:r>
            <a:endParaRPr lang="en-GB" dirty="0"/>
          </a:p>
        </p:txBody>
      </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567" y="122521"/>
            <a:ext cx="2096867" cy="139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95010" y="126696"/>
            <a:ext cx="1509341" cy="100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39" y="1653037"/>
            <a:ext cx="745646" cy="149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887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1"/>
            <a:ext cx="4572000" cy="2996952"/>
          </a:xfrm>
        </p:spPr>
        <p:txBody>
          <a:bodyPr>
            <a:normAutofit fontScale="92500" lnSpcReduction="20000"/>
          </a:bodyPr>
          <a:lstStyle/>
          <a:p>
            <a:pPr marL="0" indent="0" algn="ctr">
              <a:buNone/>
            </a:pPr>
            <a:r>
              <a:rPr lang="en-GB" sz="1600" b="1" dirty="0" smtClean="0"/>
              <a:t>Homework 1 – Collecting objects</a:t>
            </a:r>
          </a:p>
          <a:p>
            <a:r>
              <a:rPr lang="en-GB" sz="1600" dirty="0" smtClean="0"/>
              <a:t>Bring in some objects to use in your cyanotype experiments on </a:t>
            </a:r>
            <a:r>
              <a:rPr lang="en-GB" sz="1600" b="1" dirty="0" smtClean="0"/>
              <a:t>Friday 11</a:t>
            </a:r>
            <a:r>
              <a:rPr lang="en-GB" sz="1600" b="1" baseline="30000" dirty="0" smtClean="0"/>
              <a:t>th</a:t>
            </a:r>
            <a:r>
              <a:rPr lang="en-GB" sz="1600" b="1" dirty="0" smtClean="0"/>
              <a:t> Sept</a:t>
            </a:r>
            <a:r>
              <a:rPr lang="en-GB" sz="1600" dirty="0" smtClean="0"/>
              <a:t>. Try to find some solid and some transparent objects.</a:t>
            </a:r>
          </a:p>
          <a:p>
            <a:pPr marL="0" indent="0" algn="ctr">
              <a:buNone/>
            </a:pPr>
            <a:endParaRPr lang="en-GB" sz="1600" b="1" dirty="0" smtClean="0"/>
          </a:p>
          <a:p>
            <a:pPr marL="0" indent="0" algn="ctr">
              <a:buNone/>
            </a:pPr>
            <a:r>
              <a:rPr lang="en-GB" sz="1600" b="1" dirty="0" smtClean="0"/>
              <a:t>Homework 2 - Anna Atkins </a:t>
            </a:r>
          </a:p>
          <a:p>
            <a:r>
              <a:rPr lang="en-GB" sz="1600" dirty="0" smtClean="0"/>
              <a:t>Collect 4 images of her Cyanotype images. Put these images on 1 slide of a power point.</a:t>
            </a:r>
          </a:p>
          <a:p>
            <a:r>
              <a:rPr lang="en-GB" sz="1600" dirty="0" smtClean="0"/>
              <a:t>Describe the process to make a cyanotype image. Put this in a power point slide.</a:t>
            </a:r>
          </a:p>
          <a:p>
            <a:r>
              <a:rPr lang="en-GB" sz="1600" dirty="0" smtClean="0"/>
              <a:t>Email the </a:t>
            </a:r>
            <a:r>
              <a:rPr lang="en-GB" sz="1600" dirty="0" err="1" smtClean="0"/>
              <a:t>ppoint</a:t>
            </a:r>
            <a:r>
              <a:rPr lang="en-GB" sz="1600" dirty="0" smtClean="0"/>
              <a:t> to your school email –  (usual log in @student.ushschool.org) or save in your area.</a:t>
            </a:r>
          </a:p>
          <a:p>
            <a:r>
              <a:rPr lang="en-GB" sz="1600" dirty="0" smtClean="0"/>
              <a:t>Due in </a:t>
            </a:r>
            <a:r>
              <a:rPr lang="en-GB" sz="1600" b="1" dirty="0" smtClean="0"/>
              <a:t>14</a:t>
            </a:r>
            <a:r>
              <a:rPr lang="en-GB" sz="1600" b="1" baseline="30000" dirty="0" smtClean="0"/>
              <a:t>th</a:t>
            </a:r>
            <a:r>
              <a:rPr lang="en-GB" sz="1600" b="1" dirty="0" smtClean="0"/>
              <a:t> September</a:t>
            </a:r>
          </a:p>
          <a:p>
            <a:pPr marL="0" indent="0">
              <a:buNone/>
            </a:pPr>
            <a:endParaRPr lang="en-GB" sz="1600" dirty="0"/>
          </a:p>
          <a:p>
            <a:pPr marL="0" indent="0">
              <a:buNone/>
            </a:pPr>
            <a:endParaRPr lang="en-GB" sz="1600" dirty="0"/>
          </a:p>
        </p:txBody>
      </p:sp>
      <p:sp>
        <p:nvSpPr>
          <p:cNvPr id="11" name="Content Placeholder 2"/>
          <p:cNvSpPr txBox="1">
            <a:spLocks/>
          </p:cNvSpPr>
          <p:nvPr/>
        </p:nvSpPr>
        <p:spPr>
          <a:xfrm>
            <a:off x="4572000" y="0"/>
            <a:ext cx="4572000" cy="299695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600" b="1" smtClean="0"/>
              <a:t>Homework 1 – Collecting objects</a:t>
            </a:r>
          </a:p>
          <a:p>
            <a:r>
              <a:rPr lang="en-GB" sz="1600" smtClean="0"/>
              <a:t>Bring in some objects to use in your cyanotype experiments on </a:t>
            </a:r>
            <a:r>
              <a:rPr lang="en-GB" sz="1600" b="1" smtClean="0"/>
              <a:t>Friday 11</a:t>
            </a:r>
            <a:r>
              <a:rPr lang="en-GB" sz="1600" b="1" baseline="30000" smtClean="0"/>
              <a:t>th</a:t>
            </a:r>
            <a:r>
              <a:rPr lang="en-GB" sz="1600" b="1" smtClean="0"/>
              <a:t> Sept</a:t>
            </a:r>
            <a:r>
              <a:rPr lang="en-GB" sz="1600" smtClean="0"/>
              <a:t>. Try to find some solid and some transparent objects.</a:t>
            </a:r>
          </a:p>
          <a:p>
            <a:pPr marL="0" indent="0" algn="ctr">
              <a:buFont typeface="Arial" panose="020B0604020202020204" pitchFamily="34" charset="0"/>
              <a:buNone/>
            </a:pPr>
            <a:endParaRPr lang="en-GB" sz="1600" b="1" smtClean="0"/>
          </a:p>
          <a:p>
            <a:pPr marL="0" indent="0" algn="ctr">
              <a:buFont typeface="Arial" panose="020B0604020202020204" pitchFamily="34" charset="0"/>
              <a:buNone/>
            </a:pPr>
            <a:r>
              <a:rPr lang="en-GB" sz="1600" b="1" smtClean="0"/>
              <a:t>Homework 2 - Anna Atkins </a:t>
            </a:r>
          </a:p>
          <a:p>
            <a:r>
              <a:rPr lang="en-GB" sz="1600" smtClean="0"/>
              <a:t>Collect 4 images of her Cyanotype images. Put these images on 1 slide of a power point.</a:t>
            </a:r>
          </a:p>
          <a:p>
            <a:r>
              <a:rPr lang="en-GB" sz="1600" smtClean="0"/>
              <a:t>Describe the process to make a cyanotype image. Put this in a power point slide.</a:t>
            </a:r>
          </a:p>
          <a:p>
            <a:r>
              <a:rPr lang="en-GB" sz="1600" smtClean="0"/>
              <a:t>Email the ppoint to your school email –  (usual log in @student.ushschool.org) or save in your area.</a:t>
            </a:r>
          </a:p>
          <a:p>
            <a:r>
              <a:rPr lang="en-GB" sz="1600" smtClean="0"/>
              <a:t>Due in </a:t>
            </a:r>
            <a:r>
              <a:rPr lang="en-GB" sz="1600" b="1" smtClean="0"/>
              <a:t>14</a:t>
            </a:r>
            <a:r>
              <a:rPr lang="en-GB" sz="1600" b="1" baseline="30000" smtClean="0"/>
              <a:t>th</a:t>
            </a:r>
            <a:r>
              <a:rPr lang="en-GB" sz="1600" b="1" smtClean="0"/>
              <a:t> September</a:t>
            </a:r>
          </a:p>
          <a:p>
            <a:pPr marL="0" indent="0">
              <a:buFont typeface="Arial" panose="020B0604020202020204" pitchFamily="34" charset="0"/>
              <a:buNone/>
            </a:pPr>
            <a:endParaRPr lang="en-GB" sz="1600" smtClean="0"/>
          </a:p>
          <a:p>
            <a:pPr marL="0" indent="0">
              <a:buFont typeface="Arial" panose="020B0604020202020204" pitchFamily="34" charset="0"/>
              <a:buNone/>
            </a:pPr>
            <a:endParaRPr lang="en-GB" sz="1600" dirty="0"/>
          </a:p>
        </p:txBody>
      </p:sp>
      <p:sp>
        <p:nvSpPr>
          <p:cNvPr id="12" name="Content Placeholder 2"/>
          <p:cNvSpPr txBox="1">
            <a:spLocks/>
          </p:cNvSpPr>
          <p:nvPr/>
        </p:nvSpPr>
        <p:spPr>
          <a:xfrm>
            <a:off x="0" y="3573017"/>
            <a:ext cx="4572000" cy="299695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600" b="1" smtClean="0"/>
              <a:t>Homework 1 – Collecting objects</a:t>
            </a:r>
          </a:p>
          <a:p>
            <a:r>
              <a:rPr lang="en-GB" sz="1600" smtClean="0"/>
              <a:t>Bring in some objects to use in your cyanotype experiments on </a:t>
            </a:r>
            <a:r>
              <a:rPr lang="en-GB" sz="1600" b="1" smtClean="0"/>
              <a:t>Friday 11</a:t>
            </a:r>
            <a:r>
              <a:rPr lang="en-GB" sz="1600" b="1" baseline="30000" smtClean="0"/>
              <a:t>th</a:t>
            </a:r>
            <a:r>
              <a:rPr lang="en-GB" sz="1600" b="1" smtClean="0"/>
              <a:t> Sept</a:t>
            </a:r>
            <a:r>
              <a:rPr lang="en-GB" sz="1600" smtClean="0"/>
              <a:t>. Try to find some solid and some transparent objects.</a:t>
            </a:r>
          </a:p>
          <a:p>
            <a:pPr marL="0" indent="0" algn="ctr">
              <a:buFont typeface="Arial" panose="020B0604020202020204" pitchFamily="34" charset="0"/>
              <a:buNone/>
            </a:pPr>
            <a:endParaRPr lang="en-GB" sz="1600" b="1" smtClean="0"/>
          </a:p>
          <a:p>
            <a:pPr marL="0" indent="0" algn="ctr">
              <a:buFont typeface="Arial" panose="020B0604020202020204" pitchFamily="34" charset="0"/>
              <a:buNone/>
            </a:pPr>
            <a:r>
              <a:rPr lang="en-GB" sz="1600" b="1" smtClean="0"/>
              <a:t>Homework 2 - Anna Atkins </a:t>
            </a:r>
          </a:p>
          <a:p>
            <a:r>
              <a:rPr lang="en-GB" sz="1600" smtClean="0"/>
              <a:t>Collect 4 images of her Cyanotype images. Put these images on 1 slide of a power point.</a:t>
            </a:r>
          </a:p>
          <a:p>
            <a:r>
              <a:rPr lang="en-GB" sz="1600" smtClean="0"/>
              <a:t>Describe the process to make a cyanotype image. Put this in a power point slide.</a:t>
            </a:r>
          </a:p>
          <a:p>
            <a:r>
              <a:rPr lang="en-GB" sz="1600" smtClean="0"/>
              <a:t>Email the ppoint to your school email –  (usual log in @student.ushschool.org) or save in your area.</a:t>
            </a:r>
          </a:p>
          <a:p>
            <a:r>
              <a:rPr lang="en-GB" sz="1600" smtClean="0"/>
              <a:t>Due in </a:t>
            </a:r>
            <a:r>
              <a:rPr lang="en-GB" sz="1600" b="1" smtClean="0"/>
              <a:t>14</a:t>
            </a:r>
            <a:r>
              <a:rPr lang="en-GB" sz="1600" b="1" baseline="30000" smtClean="0"/>
              <a:t>th</a:t>
            </a:r>
            <a:r>
              <a:rPr lang="en-GB" sz="1600" b="1" smtClean="0"/>
              <a:t> September</a:t>
            </a:r>
          </a:p>
          <a:p>
            <a:pPr marL="0" indent="0">
              <a:buFont typeface="Arial" panose="020B0604020202020204" pitchFamily="34" charset="0"/>
              <a:buNone/>
            </a:pPr>
            <a:endParaRPr lang="en-GB" sz="1600" smtClean="0"/>
          </a:p>
          <a:p>
            <a:pPr marL="0" indent="0">
              <a:buFont typeface="Arial" panose="020B0604020202020204" pitchFamily="34" charset="0"/>
              <a:buNone/>
            </a:pPr>
            <a:endParaRPr lang="en-GB" sz="1600" dirty="0"/>
          </a:p>
        </p:txBody>
      </p:sp>
      <p:sp>
        <p:nvSpPr>
          <p:cNvPr id="13" name="Content Placeholder 2"/>
          <p:cNvSpPr txBox="1">
            <a:spLocks/>
          </p:cNvSpPr>
          <p:nvPr/>
        </p:nvSpPr>
        <p:spPr>
          <a:xfrm>
            <a:off x="4572000" y="3573016"/>
            <a:ext cx="4572000" cy="299695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600" b="1" smtClean="0"/>
              <a:t>Homework 1 – Collecting objects</a:t>
            </a:r>
          </a:p>
          <a:p>
            <a:r>
              <a:rPr lang="en-GB" sz="1600" smtClean="0"/>
              <a:t>Bring in some objects to use in your cyanotype experiments on </a:t>
            </a:r>
            <a:r>
              <a:rPr lang="en-GB" sz="1600" b="1" smtClean="0"/>
              <a:t>Friday 11</a:t>
            </a:r>
            <a:r>
              <a:rPr lang="en-GB" sz="1600" b="1" baseline="30000" smtClean="0"/>
              <a:t>th</a:t>
            </a:r>
            <a:r>
              <a:rPr lang="en-GB" sz="1600" b="1" smtClean="0"/>
              <a:t> Sept</a:t>
            </a:r>
            <a:r>
              <a:rPr lang="en-GB" sz="1600" smtClean="0"/>
              <a:t>. Try to find some solid and some transparent objects.</a:t>
            </a:r>
          </a:p>
          <a:p>
            <a:pPr marL="0" indent="0" algn="ctr">
              <a:buFont typeface="Arial" panose="020B0604020202020204" pitchFamily="34" charset="0"/>
              <a:buNone/>
            </a:pPr>
            <a:endParaRPr lang="en-GB" sz="1600" b="1" smtClean="0"/>
          </a:p>
          <a:p>
            <a:pPr marL="0" indent="0" algn="ctr">
              <a:buFont typeface="Arial" panose="020B0604020202020204" pitchFamily="34" charset="0"/>
              <a:buNone/>
            </a:pPr>
            <a:r>
              <a:rPr lang="en-GB" sz="1600" b="1" smtClean="0"/>
              <a:t>Homework 2 - Anna Atkins </a:t>
            </a:r>
          </a:p>
          <a:p>
            <a:r>
              <a:rPr lang="en-GB" sz="1600" smtClean="0"/>
              <a:t>Collect 4 images of her Cyanotype images. Put these images on 1 slide of a power point.</a:t>
            </a:r>
          </a:p>
          <a:p>
            <a:r>
              <a:rPr lang="en-GB" sz="1600" smtClean="0"/>
              <a:t>Describe the process to make a cyanotype image. Put this in a power point slide.</a:t>
            </a:r>
          </a:p>
          <a:p>
            <a:r>
              <a:rPr lang="en-GB" sz="1600" smtClean="0"/>
              <a:t>Email the ppoint to your school email –  (usual log in @student.ushschool.org) or save in your area.</a:t>
            </a:r>
          </a:p>
          <a:p>
            <a:r>
              <a:rPr lang="en-GB" sz="1600" smtClean="0"/>
              <a:t>Due in </a:t>
            </a:r>
            <a:r>
              <a:rPr lang="en-GB" sz="1600" b="1" smtClean="0"/>
              <a:t>14</a:t>
            </a:r>
            <a:r>
              <a:rPr lang="en-GB" sz="1600" b="1" baseline="30000" smtClean="0"/>
              <a:t>th</a:t>
            </a:r>
            <a:r>
              <a:rPr lang="en-GB" sz="1600" b="1" smtClean="0"/>
              <a:t> September</a:t>
            </a:r>
          </a:p>
          <a:p>
            <a:pPr marL="0" indent="0">
              <a:buFont typeface="Arial" panose="020B0604020202020204" pitchFamily="34" charset="0"/>
              <a:buNone/>
            </a:pPr>
            <a:endParaRPr lang="en-GB" sz="1600" smtClean="0"/>
          </a:p>
          <a:p>
            <a:pPr marL="0" indent="0">
              <a:buFont typeface="Arial" panose="020B0604020202020204" pitchFamily="34" charset="0"/>
              <a:buNone/>
            </a:pPr>
            <a:endParaRPr lang="en-GB" sz="1600" dirty="0"/>
          </a:p>
        </p:txBody>
      </p:sp>
    </p:spTree>
    <p:extLst>
      <p:ext uri="{BB962C8B-B14F-4D97-AF65-F5344CB8AC3E}">
        <p14:creationId xmlns:p14="http://schemas.microsoft.com/office/powerpoint/2010/main" val="2666259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p:txBody>
          <a:bodyPr>
            <a:normAutofit lnSpcReduction="10000"/>
          </a:bodyPr>
          <a:lstStyle/>
          <a:p>
            <a:r>
              <a:rPr lang="en-GB" dirty="0" smtClean="0"/>
              <a:t>Search the internet for Karl </a:t>
            </a:r>
            <a:r>
              <a:rPr lang="en-GB" dirty="0" err="1" smtClean="0"/>
              <a:t>Blossfeldt</a:t>
            </a:r>
            <a:r>
              <a:rPr lang="en-GB" dirty="0" smtClean="0"/>
              <a:t>. Collect 4 images of his close up photographs of nature </a:t>
            </a:r>
          </a:p>
          <a:p>
            <a:r>
              <a:rPr lang="en-GB" dirty="0" smtClean="0"/>
              <a:t>Put this in a power point slide and email to yourself (</a:t>
            </a:r>
            <a:r>
              <a:rPr lang="en-GB" i="1" dirty="0" smtClean="0">
                <a:hlinkClick r:id="rId2"/>
              </a:rPr>
              <a:t>your login</a:t>
            </a:r>
            <a:r>
              <a:rPr lang="en-GB" dirty="0" smtClean="0">
                <a:hlinkClick r:id="rId2"/>
              </a:rPr>
              <a:t>@student.ushschool.org</a:t>
            </a:r>
            <a:r>
              <a:rPr lang="en-GB" dirty="0" smtClean="0"/>
              <a:t>) or come after school to use a school laptop.</a:t>
            </a:r>
          </a:p>
          <a:p>
            <a:r>
              <a:rPr lang="en-GB" dirty="0" smtClean="0"/>
              <a:t>Underline the words on your key words in art sheet that describe </a:t>
            </a:r>
            <a:r>
              <a:rPr lang="en-GB" dirty="0" err="1" smtClean="0"/>
              <a:t>Blossfeldt’s</a:t>
            </a:r>
            <a:r>
              <a:rPr lang="en-GB" dirty="0" smtClean="0"/>
              <a:t> photography.</a:t>
            </a:r>
          </a:p>
          <a:p>
            <a:r>
              <a:rPr lang="en-GB" dirty="0" smtClean="0"/>
              <a:t>Due in </a:t>
            </a:r>
            <a:r>
              <a:rPr lang="en-GB" dirty="0"/>
              <a:t> </a:t>
            </a:r>
            <a:r>
              <a:rPr lang="en-GB" dirty="0" smtClean="0"/>
              <a:t>  Sept</a:t>
            </a:r>
          </a:p>
        </p:txBody>
      </p:sp>
      <p:sp>
        <p:nvSpPr>
          <p:cNvPr id="4" name="Right Arrow 3"/>
          <p:cNvSpPr/>
          <p:nvPr/>
        </p:nvSpPr>
        <p:spPr>
          <a:xfrm>
            <a:off x="179512" y="116632"/>
            <a:ext cx="2448272" cy="13681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Make sure you have the homework slip</a:t>
            </a:r>
            <a:endParaRPr lang="en-GB" dirty="0">
              <a:solidFill>
                <a:schemeClr val="tx1"/>
              </a:solidFill>
            </a:endParaRPr>
          </a:p>
        </p:txBody>
      </p:sp>
    </p:spTree>
    <p:extLst>
      <p:ext uri="{BB962C8B-B14F-4D97-AF65-F5344CB8AC3E}">
        <p14:creationId xmlns:p14="http://schemas.microsoft.com/office/powerpoint/2010/main" val="37573665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9873798"/>
              </p:ext>
            </p:extLst>
          </p:nvPr>
        </p:nvGraphicFramePr>
        <p:xfrm>
          <a:off x="18610" y="332656"/>
          <a:ext cx="9125390" cy="964986"/>
        </p:xfrm>
        <a:graphic>
          <a:graphicData uri="http://schemas.openxmlformats.org/drawingml/2006/table">
            <a:tbl>
              <a:tblPr firstRow="1" bandRow="1">
                <a:tableStyleId>{2D5ABB26-0587-4C30-8999-92F81FD0307C}</a:tableStyleId>
              </a:tblPr>
              <a:tblGrid>
                <a:gridCol w="1825078"/>
                <a:gridCol w="1825078"/>
                <a:gridCol w="1825078"/>
                <a:gridCol w="1825078"/>
                <a:gridCol w="1825078"/>
              </a:tblGrid>
              <a:tr h="345333">
                <a:tc gridSpan="5">
                  <a:txBody>
                    <a:bodyPr/>
                    <a:lstStyle/>
                    <a:p>
                      <a:pPr algn="ctr"/>
                      <a:r>
                        <a:rPr lang="en-GB" sz="1400" dirty="0" smtClean="0"/>
                        <a:t>Visual language – the top</a:t>
                      </a:r>
                      <a:r>
                        <a:rPr lang="en-GB" sz="1400" baseline="0" dirty="0" smtClean="0"/>
                        <a:t> 10 things to talk about</a:t>
                      </a:r>
                      <a:endParaRPr lang="en-GB" sz="1400"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r>
              <a:tr h="345333">
                <a:tc>
                  <a:txBody>
                    <a:bodyPr/>
                    <a:lstStyle/>
                    <a:p>
                      <a:pPr algn="ctr"/>
                      <a:r>
                        <a:rPr lang="en-GB" sz="1200" dirty="0" smtClean="0"/>
                        <a:t>Technique</a:t>
                      </a:r>
                      <a:endParaRPr lang="en-GB" sz="1200" dirty="0"/>
                    </a:p>
                  </a:txBody>
                  <a:tcPr>
                    <a:cell3D prstMaterial="dkEdge">
                      <a:bevel/>
                      <a:lightRig rig="flood" dir="t"/>
                    </a:cell3D>
                  </a:tcPr>
                </a:tc>
                <a:tc>
                  <a:txBody>
                    <a:bodyPr/>
                    <a:lstStyle/>
                    <a:p>
                      <a:pPr algn="ctr"/>
                      <a:r>
                        <a:rPr lang="en-GB" sz="1200" dirty="0" smtClean="0"/>
                        <a:t>Colour</a:t>
                      </a:r>
                      <a:endParaRPr lang="en-GB" sz="1200" dirty="0"/>
                    </a:p>
                  </a:txBody>
                  <a:tcPr>
                    <a:cell3D prstMaterial="dkEdge">
                      <a:bevel/>
                      <a:lightRig rig="flood" dir="t"/>
                    </a:cell3D>
                  </a:tcPr>
                </a:tc>
                <a:tc>
                  <a:txBody>
                    <a:bodyPr/>
                    <a:lstStyle/>
                    <a:p>
                      <a:pPr algn="ctr"/>
                      <a:r>
                        <a:rPr lang="en-GB" sz="1200" dirty="0" smtClean="0"/>
                        <a:t>Composition</a:t>
                      </a:r>
                      <a:endParaRPr lang="en-GB" sz="1200" dirty="0"/>
                    </a:p>
                  </a:txBody>
                  <a:tcPr>
                    <a:cell3D prstMaterial="dkEdge">
                      <a:bevel/>
                      <a:lightRig rig="flood" dir="t"/>
                    </a:cell3D>
                  </a:tcPr>
                </a:tc>
                <a:tc>
                  <a:txBody>
                    <a:bodyPr/>
                    <a:lstStyle/>
                    <a:p>
                      <a:pPr algn="ctr"/>
                      <a:r>
                        <a:rPr lang="en-GB" sz="1200" dirty="0" smtClean="0"/>
                        <a:t>Shape</a:t>
                      </a:r>
                      <a:endParaRPr lang="en-GB" sz="1200" dirty="0"/>
                    </a:p>
                  </a:txBody>
                  <a:tcPr>
                    <a:cell3D prstMaterial="dkEdge">
                      <a:bevel/>
                      <a:lightRig rig="flood" dir="t"/>
                    </a:cell3D>
                  </a:tcPr>
                </a:tc>
                <a:tc>
                  <a:txBody>
                    <a:bodyPr/>
                    <a:lstStyle/>
                    <a:p>
                      <a:pPr algn="ctr"/>
                      <a:r>
                        <a:rPr lang="en-GB" sz="1200" dirty="0" smtClean="0"/>
                        <a:t>Subject</a:t>
                      </a:r>
                      <a:endParaRPr lang="en-GB" sz="1200" dirty="0"/>
                    </a:p>
                  </a:txBody>
                  <a:tcPr>
                    <a:cell3D prstMaterial="dkEdge">
                      <a:bevel/>
                      <a:lightRig rig="flood" dir="t"/>
                    </a:cell3D>
                  </a:tcPr>
                </a:tc>
              </a:tr>
              <a:tr h="237472">
                <a:tc>
                  <a:txBody>
                    <a:bodyPr/>
                    <a:lstStyle/>
                    <a:p>
                      <a:pPr algn="ctr"/>
                      <a:r>
                        <a:rPr lang="en-GB" sz="1200" dirty="0" smtClean="0"/>
                        <a:t>Light</a:t>
                      </a:r>
                      <a:endParaRPr lang="en-GB" sz="1200" dirty="0"/>
                    </a:p>
                  </a:txBody>
                  <a:tcPr>
                    <a:cell3D prstMaterial="dkEdge">
                      <a:bevel/>
                      <a:lightRig rig="flood" dir="t"/>
                    </a:cell3D>
                  </a:tcPr>
                </a:tc>
                <a:tc>
                  <a:txBody>
                    <a:bodyPr/>
                    <a:lstStyle/>
                    <a:p>
                      <a:pPr algn="ctr"/>
                      <a:r>
                        <a:rPr lang="en-GB" sz="1200" dirty="0" smtClean="0"/>
                        <a:t>Media</a:t>
                      </a:r>
                      <a:endParaRPr lang="en-GB" sz="1200" dirty="0"/>
                    </a:p>
                  </a:txBody>
                  <a:tcPr>
                    <a:cell3D prstMaterial="dkEdge">
                      <a:bevel/>
                      <a:lightRig rig="flood" dir="t"/>
                    </a:cell3D>
                  </a:tcPr>
                </a:tc>
                <a:tc>
                  <a:txBody>
                    <a:bodyPr/>
                    <a:lstStyle/>
                    <a:p>
                      <a:pPr algn="ctr"/>
                      <a:r>
                        <a:rPr lang="en-GB" sz="1200" dirty="0" smtClean="0"/>
                        <a:t>Mood</a:t>
                      </a:r>
                      <a:endParaRPr lang="en-GB" sz="1200" dirty="0"/>
                    </a:p>
                  </a:txBody>
                  <a:tcPr>
                    <a:cell3D prstMaterial="dkEdge">
                      <a:bevel/>
                      <a:lightRig rig="flood" dir="t"/>
                    </a:cell3D>
                  </a:tcPr>
                </a:tc>
                <a:tc>
                  <a:txBody>
                    <a:bodyPr/>
                    <a:lstStyle/>
                    <a:p>
                      <a:pPr algn="ctr"/>
                      <a:r>
                        <a:rPr lang="en-GB" sz="1200" dirty="0" smtClean="0"/>
                        <a:t>Style</a:t>
                      </a:r>
                      <a:endParaRPr lang="en-GB" sz="1200" dirty="0"/>
                    </a:p>
                  </a:txBody>
                  <a:tcPr>
                    <a:cell3D prstMaterial="dkEdge">
                      <a:bevel/>
                      <a:lightRig rig="flood" dir="t"/>
                    </a:cell3D>
                  </a:tcPr>
                </a:tc>
                <a:tc>
                  <a:txBody>
                    <a:bodyPr/>
                    <a:lstStyle/>
                    <a:p>
                      <a:pPr algn="ctr"/>
                      <a:r>
                        <a:rPr lang="en-GB" sz="1200" dirty="0" smtClean="0"/>
                        <a:t>Story</a:t>
                      </a:r>
                      <a:endParaRPr lang="en-GB" sz="1200" dirty="0"/>
                    </a:p>
                  </a:txBody>
                  <a:tcPr>
                    <a:cell3D prstMaterial="dkEdge">
                      <a:bevel/>
                      <a:lightRig rig="flood" dir="t"/>
                    </a:cell3D>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56370881"/>
              </p:ext>
            </p:extLst>
          </p:nvPr>
        </p:nvGraphicFramePr>
        <p:xfrm>
          <a:off x="6540" y="1268760"/>
          <a:ext cx="9137457" cy="5472608"/>
        </p:xfrm>
        <a:graphic>
          <a:graphicData uri="http://schemas.openxmlformats.org/drawingml/2006/table">
            <a:tbl>
              <a:tblPr firstRow="1" bandRow="1">
                <a:tableStyleId>{2D5ABB26-0587-4C30-8999-92F81FD0307C}</a:tableStyleId>
              </a:tblPr>
              <a:tblGrid>
                <a:gridCol w="1305351"/>
                <a:gridCol w="1305351"/>
                <a:gridCol w="1305351"/>
                <a:gridCol w="1305351"/>
                <a:gridCol w="1305351"/>
                <a:gridCol w="1305351"/>
                <a:gridCol w="1305351"/>
              </a:tblGrid>
              <a:tr h="459787">
                <a:tc gridSpan="7">
                  <a:txBody>
                    <a:bodyPr/>
                    <a:lstStyle/>
                    <a:p>
                      <a:pPr algn="ctr"/>
                      <a:endParaRPr lang="en-GB" sz="1200" dirty="0" smtClean="0"/>
                    </a:p>
                    <a:p>
                      <a:pPr algn="ctr"/>
                      <a:r>
                        <a:rPr lang="en-GB" sz="1200" b="1" dirty="0" smtClean="0"/>
                        <a:t>Word Bank</a:t>
                      </a:r>
                      <a:endParaRPr lang="en-GB" sz="1200" b="1"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r>
              <a:tr h="506908">
                <a:tc>
                  <a:txBody>
                    <a:bodyPr/>
                    <a:lstStyle/>
                    <a:p>
                      <a:pPr algn="ctr"/>
                      <a:endParaRPr lang="en-GB" sz="1200" b="1" dirty="0" smtClean="0"/>
                    </a:p>
                    <a:p>
                      <a:pPr algn="ctr"/>
                      <a:r>
                        <a:rPr lang="en-GB" sz="1200" b="1" dirty="0" smtClean="0"/>
                        <a:t>Colour</a:t>
                      </a:r>
                      <a:endParaRPr lang="en-GB" sz="1200" b="1" dirty="0"/>
                    </a:p>
                  </a:txBody>
                  <a:tcPr>
                    <a:cell3D prstMaterial="dkEdge">
                      <a:bevel/>
                      <a:lightRig rig="flood" dir="t"/>
                    </a:cell3D>
                  </a:tcPr>
                </a:tc>
                <a:tc>
                  <a:txBody>
                    <a:bodyPr/>
                    <a:lstStyle/>
                    <a:p>
                      <a:pPr algn="ctr"/>
                      <a:endParaRPr lang="en-GB" sz="1200" b="1" dirty="0" smtClean="0"/>
                    </a:p>
                    <a:p>
                      <a:pPr algn="ctr"/>
                      <a:r>
                        <a:rPr lang="en-GB" sz="1200" b="1" dirty="0" smtClean="0"/>
                        <a:t>Composition</a:t>
                      </a:r>
                      <a:endParaRPr lang="en-GB" sz="1200" b="1" dirty="0"/>
                    </a:p>
                  </a:txBody>
                  <a:tcPr>
                    <a:cell3D prstMaterial="dkEdge">
                      <a:bevel/>
                      <a:lightRig rig="flood" dir="t"/>
                    </a:cell3D>
                  </a:tcPr>
                </a:tc>
                <a:tc>
                  <a:txBody>
                    <a:bodyPr/>
                    <a:lstStyle/>
                    <a:p>
                      <a:pPr algn="ctr"/>
                      <a:endParaRPr lang="en-GB" sz="1200" b="1" dirty="0" smtClean="0"/>
                    </a:p>
                    <a:p>
                      <a:pPr algn="ctr"/>
                      <a:r>
                        <a:rPr lang="en-GB" sz="1200" b="1" dirty="0" smtClean="0"/>
                        <a:t>Mood</a:t>
                      </a:r>
                      <a:endParaRPr lang="en-GB" sz="1200" b="1" dirty="0"/>
                    </a:p>
                  </a:txBody>
                  <a:tcPr>
                    <a:cell3D prstMaterial="dkEdge">
                      <a:bevel/>
                      <a:lightRig rig="flood" dir="t"/>
                    </a:cell3D>
                  </a:tcPr>
                </a:tc>
                <a:tc>
                  <a:txBody>
                    <a:bodyPr/>
                    <a:lstStyle/>
                    <a:p>
                      <a:pPr algn="ctr"/>
                      <a:endParaRPr lang="en-GB" sz="1200" b="1" dirty="0" smtClean="0"/>
                    </a:p>
                    <a:p>
                      <a:pPr algn="ctr"/>
                      <a:r>
                        <a:rPr lang="en-GB" sz="1200" b="1" dirty="0" smtClean="0"/>
                        <a:t>Style</a:t>
                      </a:r>
                      <a:endParaRPr lang="en-GB" sz="1200" b="1" dirty="0"/>
                    </a:p>
                  </a:txBody>
                  <a:tcPr>
                    <a:cell3D prstMaterial="dkEdge">
                      <a:bevel/>
                      <a:lightRig rig="flood" dir="t"/>
                    </a:cell3D>
                  </a:tcPr>
                </a:tc>
                <a:tc>
                  <a:txBody>
                    <a:bodyPr/>
                    <a:lstStyle/>
                    <a:p>
                      <a:pPr algn="ctr"/>
                      <a:endParaRPr lang="en-GB" sz="1200" b="1" dirty="0" smtClean="0"/>
                    </a:p>
                    <a:p>
                      <a:pPr algn="ctr"/>
                      <a:r>
                        <a:rPr lang="en-GB" sz="1200" b="1" dirty="0" smtClean="0"/>
                        <a:t>Light</a:t>
                      </a:r>
                      <a:endParaRPr lang="en-GB" sz="1200" b="1" dirty="0"/>
                    </a:p>
                  </a:txBody>
                  <a:tcPr>
                    <a:cell3D prstMaterial="dkEdge">
                      <a:bevel/>
                      <a:lightRig rig="flood" dir="t"/>
                    </a:cell3D>
                  </a:tcPr>
                </a:tc>
                <a:tc>
                  <a:txBody>
                    <a:bodyPr/>
                    <a:lstStyle/>
                    <a:p>
                      <a:pPr algn="ctr"/>
                      <a:endParaRPr lang="en-GB" sz="1200" b="1" dirty="0" smtClean="0"/>
                    </a:p>
                    <a:p>
                      <a:pPr algn="ctr"/>
                      <a:r>
                        <a:rPr lang="en-GB" sz="1200" b="1" dirty="0" smtClean="0"/>
                        <a:t>Technique</a:t>
                      </a:r>
                      <a:endParaRPr lang="en-GB" sz="1200" b="1" dirty="0"/>
                    </a:p>
                  </a:txBody>
                  <a:tcPr>
                    <a:cell3D prstMaterial="dkEdge">
                      <a:bevel/>
                      <a:lightRig rig="flood" dir="t"/>
                    </a:cell3D>
                  </a:tcPr>
                </a:tc>
                <a:tc>
                  <a:txBody>
                    <a:bodyPr/>
                    <a:lstStyle/>
                    <a:p>
                      <a:pPr algn="ctr"/>
                      <a:endParaRPr lang="en-GB" sz="1200" b="1" dirty="0" smtClean="0"/>
                    </a:p>
                    <a:p>
                      <a:pPr algn="ctr"/>
                      <a:r>
                        <a:rPr lang="en-GB" sz="1200" b="1" dirty="0" smtClean="0"/>
                        <a:t>Media</a:t>
                      </a:r>
                      <a:endParaRPr lang="en-GB" sz="1200" b="1" dirty="0"/>
                    </a:p>
                  </a:txBody>
                  <a:tcPr>
                    <a:cell3D prstMaterial="dkEdge">
                      <a:bevel/>
                      <a:lightRig rig="flood" dir="t"/>
                    </a:cell3D>
                  </a:tcPr>
                </a:tc>
              </a:tr>
              <a:tr h="4505913">
                <a:tc>
                  <a:txBody>
                    <a:bodyPr/>
                    <a:lstStyle/>
                    <a:p>
                      <a:pPr algn="ctr"/>
                      <a:r>
                        <a:rPr lang="en-GB" sz="1200" dirty="0" smtClean="0"/>
                        <a:t>Blend</a:t>
                      </a:r>
                    </a:p>
                    <a:p>
                      <a:pPr algn="ctr"/>
                      <a:r>
                        <a:rPr lang="en-GB" sz="1200" dirty="0" smtClean="0"/>
                        <a:t>Bright</a:t>
                      </a:r>
                    </a:p>
                    <a:p>
                      <a:pPr algn="ctr"/>
                      <a:r>
                        <a:rPr lang="en-GB" sz="1200" dirty="0" smtClean="0"/>
                        <a:t>Clashing</a:t>
                      </a:r>
                    </a:p>
                    <a:p>
                      <a:pPr algn="ctr"/>
                      <a:r>
                        <a:rPr lang="en-GB" sz="1200" dirty="0" smtClean="0"/>
                        <a:t>Cold</a:t>
                      </a:r>
                    </a:p>
                    <a:p>
                      <a:pPr algn="ctr"/>
                      <a:r>
                        <a:rPr lang="en-GB" sz="1200" dirty="0" smtClean="0"/>
                        <a:t>Contrast</a:t>
                      </a:r>
                    </a:p>
                    <a:p>
                      <a:pPr algn="ctr"/>
                      <a:r>
                        <a:rPr lang="en-GB" sz="1200" dirty="0" smtClean="0"/>
                        <a:t>Deep</a:t>
                      </a:r>
                    </a:p>
                    <a:p>
                      <a:pPr algn="ctr"/>
                      <a:r>
                        <a:rPr lang="en-GB" sz="1200" dirty="0" smtClean="0"/>
                        <a:t>Dull</a:t>
                      </a:r>
                    </a:p>
                    <a:p>
                      <a:pPr algn="ctr"/>
                      <a:r>
                        <a:rPr lang="en-GB" sz="1200" dirty="0" smtClean="0"/>
                        <a:t>Glowing</a:t>
                      </a:r>
                    </a:p>
                    <a:p>
                      <a:pPr algn="ctr"/>
                      <a:r>
                        <a:rPr lang="en-GB" sz="1200" dirty="0" smtClean="0"/>
                        <a:t>Harmonious</a:t>
                      </a:r>
                    </a:p>
                    <a:p>
                      <a:pPr algn="ctr"/>
                      <a:r>
                        <a:rPr lang="en-GB" sz="1200" dirty="0" smtClean="0"/>
                        <a:t>Intense</a:t>
                      </a:r>
                    </a:p>
                    <a:p>
                      <a:pPr algn="ctr"/>
                      <a:r>
                        <a:rPr lang="en-GB" sz="1200" dirty="0" smtClean="0"/>
                        <a:t>Luminous</a:t>
                      </a:r>
                    </a:p>
                    <a:p>
                      <a:pPr algn="ctr"/>
                      <a:r>
                        <a:rPr lang="en-GB" sz="1200" dirty="0" smtClean="0"/>
                        <a:t>Mixed</a:t>
                      </a:r>
                    </a:p>
                    <a:p>
                      <a:pPr algn="ctr"/>
                      <a:r>
                        <a:rPr lang="en-GB" sz="1200" dirty="0" smtClean="0"/>
                        <a:t>Monochrome</a:t>
                      </a:r>
                    </a:p>
                    <a:p>
                      <a:pPr algn="ctr"/>
                      <a:r>
                        <a:rPr lang="en-GB" sz="1200" dirty="0" smtClean="0"/>
                        <a:t>Opaque</a:t>
                      </a:r>
                    </a:p>
                    <a:p>
                      <a:pPr algn="ctr"/>
                      <a:r>
                        <a:rPr lang="en-GB" sz="1200" dirty="0" smtClean="0"/>
                        <a:t>Pale</a:t>
                      </a:r>
                    </a:p>
                    <a:p>
                      <a:pPr algn="ctr"/>
                      <a:r>
                        <a:rPr lang="en-GB" sz="1200" dirty="0" smtClean="0"/>
                        <a:t>Primary</a:t>
                      </a:r>
                    </a:p>
                    <a:p>
                      <a:pPr algn="ctr"/>
                      <a:r>
                        <a:rPr lang="en-GB" sz="1200" dirty="0" smtClean="0"/>
                        <a:t>Pure</a:t>
                      </a:r>
                    </a:p>
                    <a:p>
                      <a:pPr algn="ctr"/>
                      <a:r>
                        <a:rPr lang="en-GB" sz="1200" dirty="0" smtClean="0"/>
                        <a:t>Secondary</a:t>
                      </a:r>
                    </a:p>
                    <a:p>
                      <a:pPr algn="ctr"/>
                      <a:r>
                        <a:rPr lang="en-GB" sz="1200" dirty="0" smtClean="0"/>
                        <a:t>Tone</a:t>
                      </a:r>
                    </a:p>
                    <a:p>
                      <a:pPr algn="ctr"/>
                      <a:r>
                        <a:rPr lang="en-GB" sz="1200" dirty="0" smtClean="0"/>
                        <a:t>Translucent</a:t>
                      </a:r>
                    </a:p>
                    <a:p>
                      <a:pPr algn="ctr"/>
                      <a:r>
                        <a:rPr lang="en-GB" sz="1200" dirty="0" smtClean="0"/>
                        <a:t>Transparent</a:t>
                      </a:r>
                    </a:p>
                    <a:p>
                      <a:pPr algn="ctr"/>
                      <a:r>
                        <a:rPr lang="en-GB" sz="1200" dirty="0" smtClean="0"/>
                        <a:t>Vibrant</a:t>
                      </a:r>
                    </a:p>
                    <a:p>
                      <a:pPr algn="ctr"/>
                      <a:r>
                        <a:rPr lang="en-GB" sz="1200" dirty="0" smtClean="0"/>
                        <a:t>Warm</a:t>
                      </a:r>
                    </a:p>
                  </a:txBody>
                  <a:tcPr>
                    <a:cell3D prstMaterial="dkEdge">
                      <a:bevel/>
                      <a:lightRig rig="flood" dir="t"/>
                    </a:cell3D>
                  </a:tcPr>
                </a:tc>
                <a:tc>
                  <a:txBody>
                    <a:bodyPr/>
                    <a:lstStyle/>
                    <a:p>
                      <a:pPr algn="ctr"/>
                      <a:r>
                        <a:rPr lang="en-GB" sz="1200" dirty="0" smtClean="0"/>
                        <a:t>Background</a:t>
                      </a:r>
                    </a:p>
                    <a:p>
                      <a:pPr algn="ctr"/>
                      <a:r>
                        <a:rPr lang="en-GB" sz="1200" dirty="0" smtClean="0"/>
                        <a:t>Blurred</a:t>
                      </a:r>
                    </a:p>
                    <a:p>
                      <a:pPr algn="ctr"/>
                      <a:r>
                        <a:rPr lang="en-GB" sz="1200" dirty="0" smtClean="0"/>
                        <a:t>Complex</a:t>
                      </a:r>
                    </a:p>
                    <a:p>
                      <a:pPr algn="ctr"/>
                      <a:r>
                        <a:rPr lang="en-GB" sz="1200" dirty="0" smtClean="0"/>
                        <a:t>Confused</a:t>
                      </a:r>
                    </a:p>
                    <a:p>
                      <a:pPr algn="ctr"/>
                      <a:r>
                        <a:rPr lang="en-GB" sz="1200" dirty="0" smtClean="0"/>
                        <a:t>Distance</a:t>
                      </a:r>
                    </a:p>
                    <a:p>
                      <a:pPr algn="ctr"/>
                      <a:r>
                        <a:rPr lang="en-GB" sz="1200" dirty="0" smtClean="0"/>
                        <a:t>Eye line</a:t>
                      </a:r>
                    </a:p>
                    <a:p>
                      <a:pPr algn="ctr"/>
                      <a:r>
                        <a:rPr lang="en-GB" sz="1200" dirty="0" smtClean="0"/>
                        <a:t>Focus</a:t>
                      </a:r>
                    </a:p>
                    <a:p>
                      <a:pPr algn="ctr"/>
                      <a:r>
                        <a:rPr lang="en-GB" sz="1200" dirty="0" smtClean="0"/>
                        <a:t>Foreground</a:t>
                      </a:r>
                    </a:p>
                    <a:p>
                      <a:pPr algn="ctr"/>
                      <a:r>
                        <a:rPr lang="en-GB" sz="1200" dirty="0" smtClean="0"/>
                        <a:t>Form</a:t>
                      </a:r>
                    </a:p>
                    <a:p>
                      <a:pPr algn="ctr"/>
                      <a:r>
                        <a:rPr lang="en-GB" sz="1200" dirty="0" smtClean="0"/>
                        <a:t>Line</a:t>
                      </a:r>
                    </a:p>
                    <a:p>
                      <a:pPr algn="ctr"/>
                      <a:r>
                        <a:rPr lang="en-GB" sz="1200" dirty="0" smtClean="0"/>
                        <a:t>Middle ground</a:t>
                      </a:r>
                    </a:p>
                    <a:p>
                      <a:pPr algn="ctr"/>
                      <a:r>
                        <a:rPr lang="en-GB" sz="1200" dirty="0" smtClean="0"/>
                        <a:t>Movement</a:t>
                      </a:r>
                    </a:p>
                    <a:p>
                      <a:pPr algn="ctr"/>
                      <a:r>
                        <a:rPr lang="en-GB" sz="1200" dirty="0" smtClean="0"/>
                        <a:t>Near</a:t>
                      </a:r>
                    </a:p>
                    <a:p>
                      <a:pPr algn="ctr"/>
                      <a:r>
                        <a:rPr lang="en-GB" sz="1200" dirty="0" smtClean="0"/>
                        <a:t>Perspective</a:t>
                      </a:r>
                    </a:p>
                    <a:p>
                      <a:pPr algn="ctr"/>
                      <a:r>
                        <a:rPr lang="en-GB" sz="1200" dirty="0" smtClean="0"/>
                        <a:t>Scale</a:t>
                      </a:r>
                    </a:p>
                    <a:p>
                      <a:pPr algn="ctr"/>
                      <a:r>
                        <a:rPr lang="en-GB" sz="1200" dirty="0" smtClean="0"/>
                        <a:t>Shape</a:t>
                      </a:r>
                    </a:p>
                    <a:p>
                      <a:pPr algn="ctr"/>
                      <a:r>
                        <a:rPr lang="en-GB" sz="1200" dirty="0" smtClean="0"/>
                        <a:t>Space</a:t>
                      </a:r>
                    </a:p>
                    <a:p>
                      <a:pPr algn="ctr"/>
                      <a:r>
                        <a:rPr lang="en-GB" sz="1200" dirty="0" smtClean="0"/>
                        <a:t>Symmetry</a:t>
                      </a:r>
                    </a:p>
                  </a:txBody>
                  <a:tcPr>
                    <a:cell3D prstMaterial="dkEdge">
                      <a:bevel/>
                      <a:lightRig rig="flood" dir="t"/>
                    </a:cell3D>
                  </a:tcPr>
                </a:tc>
                <a:tc>
                  <a:txBody>
                    <a:bodyPr/>
                    <a:lstStyle/>
                    <a:p>
                      <a:pPr algn="ctr"/>
                      <a:r>
                        <a:rPr lang="en-GB" sz="1200" dirty="0" smtClean="0"/>
                        <a:t>Alive</a:t>
                      </a:r>
                    </a:p>
                    <a:p>
                      <a:pPr algn="ctr"/>
                      <a:r>
                        <a:rPr lang="en-GB" sz="1200" dirty="0" smtClean="0"/>
                        <a:t>Atmospheric</a:t>
                      </a:r>
                    </a:p>
                    <a:p>
                      <a:pPr algn="ctr"/>
                      <a:r>
                        <a:rPr lang="en-GB" sz="1200" dirty="0" smtClean="0"/>
                        <a:t>Calm</a:t>
                      </a:r>
                    </a:p>
                    <a:p>
                      <a:pPr algn="ctr"/>
                      <a:r>
                        <a:rPr lang="en-GB" sz="1200" dirty="0" smtClean="0"/>
                        <a:t>Delicate</a:t>
                      </a:r>
                    </a:p>
                    <a:p>
                      <a:pPr algn="ctr"/>
                      <a:r>
                        <a:rPr lang="en-GB" sz="1200" dirty="0" smtClean="0"/>
                        <a:t>Depressing</a:t>
                      </a:r>
                    </a:p>
                    <a:p>
                      <a:pPr algn="ctr"/>
                      <a:r>
                        <a:rPr lang="en-GB" sz="1200" dirty="0" smtClean="0"/>
                        <a:t>Dignified</a:t>
                      </a:r>
                    </a:p>
                    <a:p>
                      <a:pPr algn="ctr"/>
                      <a:r>
                        <a:rPr lang="en-GB" sz="1200" dirty="0" smtClean="0"/>
                        <a:t>Disturbing</a:t>
                      </a:r>
                    </a:p>
                    <a:p>
                      <a:pPr algn="ctr"/>
                      <a:r>
                        <a:rPr lang="en-GB" sz="1200" dirty="0" smtClean="0"/>
                        <a:t>Fresh</a:t>
                      </a:r>
                    </a:p>
                    <a:p>
                      <a:pPr algn="ctr"/>
                      <a:r>
                        <a:rPr lang="en-GB" sz="1200" dirty="0" smtClean="0"/>
                        <a:t>Exciting</a:t>
                      </a:r>
                    </a:p>
                    <a:p>
                      <a:pPr algn="ctr"/>
                      <a:r>
                        <a:rPr lang="en-GB" sz="1200" dirty="0" smtClean="0"/>
                        <a:t>Flamboyant</a:t>
                      </a:r>
                    </a:p>
                    <a:p>
                      <a:pPr algn="ctr"/>
                      <a:r>
                        <a:rPr lang="en-GB" sz="1200" dirty="0" smtClean="0"/>
                        <a:t>Expressive</a:t>
                      </a:r>
                    </a:p>
                    <a:p>
                      <a:pPr algn="ctr"/>
                      <a:r>
                        <a:rPr lang="en-GB" sz="1200" dirty="0" smtClean="0"/>
                        <a:t>Humorous</a:t>
                      </a:r>
                    </a:p>
                    <a:p>
                      <a:pPr algn="ctr"/>
                      <a:r>
                        <a:rPr lang="en-GB" sz="1200" dirty="0" smtClean="0"/>
                        <a:t>Imposing</a:t>
                      </a:r>
                    </a:p>
                    <a:p>
                      <a:pPr algn="ctr"/>
                      <a:r>
                        <a:rPr lang="en-GB" sz="1200" dirty="0" smtClean="0"/>
                        <a:t>Nostalgic</a:t>
                      </a:r>
                    </a:p>
                    <a:p>
                      <a:pPr algn="ctr"/>
                      <a:r>
                        <a:rPr lang="en-GB" sz="1200" dirty="0" smtClean="0"/>
                        <a:t>Sad</a:t>
                      </a:r>
                    </a:p>
                    <a:p>
                      <a:pPr algn="ctr"/>
                      <a:r>
                        <a:rPr lang="en-GB" sz="1200" dirty="0" smtClean="0"/>
                        <a:t>Sentimental</a:t>
                      </a:r>
                    </a:p>
                    <a:p>
                      <a:pPr algn="ctr"/>
                      <a:r>
                        <a:rPr lang="en-GB" sz="1200" dirty="0" smtClean="0"/>
                        <a:t>Tranquil</a:t>
                      </a:r>
                    </a:p>
                  </a:txBody>
                  <a:tcPr>
                    <a:cell3D prstMaterial="dkEdge">
                      <a:bevel/>
                      <a:lightRig rig="flood" dir="t"/>
                    </a:cell3D>
                  </a:tcPr>
                </a:tc>
                <a:tc>
                  <a:txBody>
                    <a:bodyPr/>
                    <a:lstStyle/>
                    <a:p>
                      <a:pPr algn="ctr"/>
                      <a:r>
                        <a:rPr lang="en-GB" sz="1200" dirty="0" smtClean="0"/>
                        <a:t>Abstract</a:t>
                      </a:r>
                    </a:p>
                    <a:p>
                      <a:pPr algn="ctr"/>
                      <a:r>
                        <a:rPr lang="en-GB" sz="1200" dirty="0" smtClean="0"/>
                        <a:t>Derivative</a:t>
                      </a:r>
                    </a:p>
                    <a:p>
                      <a:pPr algn="ctr"/>
                      <a:r>
                        <a:rPr lang="en-GB" sz="1200" dirty="0" smtClean="0"/>
                        <a:t>Distorted</a:t>
                      </a:r>
                    </a:p>
                    <a:p>
                      <a:pPr algn="ctr"/>
                      <a:r>
                        <a:rPr lang="en-GB" sz="1200" dirty="0" smtClean="0"/>
                        <a:t>Emotional</a:t>
                      </a:r>
                    </a:p>
                    <a:p>
                      <a:pPr algn="ctr"/>
                      <a:r>
                        <a:rPr lang="en-GB" sz="1200" dirty="0" smtClean="0"/>
                        <a:t>Exaggerated</a:t>
                      </a:r>
                    </a:p>
                    <a:p>
                      <a:pPr algn="ctr"/>
                      <a:r>
                        <a:rPr lang="en-GB" sz="1200" dirty="0" smtClean="0"/>
                        <a:t>Exterior</a:t>
                      </a:r>
                    </a:p>
                    <a:p>
                      <a:pPr algn="ctr"/>
                      <a:r>
                        <a:rPr lang="en-GB" sz="1200" dirty="0" smtClean="0"/>
                        <a:t>Fake</a:t>
                      </a:r>
                    </a:p>
                    <a:p>
                      <a:pPr algn="ctr"/>
                      <a:r>
                        <a:rPr lang="en-GB" sz="1200" dirty="0" smtClean="0"/>
                        <a:t>Fantasy</a:t>
                      </a:r>
                    </a:p>
                    <a:p>
                      <a:pPr algn="ctr"/>
                      <a:r>
                        <a:rPr lang="en-GB" sz="1200" dirty="0" smtClean="0"/>
                        <a:t>Figurative</a:t>
                      </a:r>
                    </a:p>
                    <a:p>
                      <a:pPr algn="ctr"/>
                      <a:r>
                        <a:rPr lang="en-GB" sz="1200" dirty="0" smtClean="0"/>
                        <a:t>Impressionistic</a:t>
                      </a:r>
                    </a:p>
                    <a:p>
                      <a:pPr algn="ctr"/>
                      <a:r>
                        <a:rPr lang="en-GB" sz="1200" dirty="0" smtClean="0"/>
                        <a:t>Landscape</a:t>
                      </a:r>
                    </a:p>
                    <a:p>
                      <a:pPr algn="ctr"/>
                      <a:r>
                        <a:rPr lang="en-GB" sz="1200" dirty="0" smtClean="0"/>
                        <a:t>Religious</a:t>
                      </a:r>
                    </a:p>
                    <a:p>
                      <a:pPr algn="ctr"/>
                      <a:r>
                        <a:rPr lang="en-GB" sz="1200" dirty="0" smtClean="0"/>
                        <a:t>Representational</a:t>
                      </a:r>
                    </a:p>
                    <a:p>
                      <a:pPr algn="ctr"/>
                      <a:r>
                        <a:rPr lang="en-GB" sz="1200" dirty="0" smtClean="0"/>
                        <a:t>Still life</a:t>
                      </a:r>
                    </a:p>
                    <a:p>
                      <a:pPr algn="ctr"/>
                      <a:r>
                        <a:rPr lang="en-GB" sz="1200" dirty="0" smtClean="0"/>
                        <a:t>Sketch</a:t>
                      </a:r>
                    </a:p>
                    <a:p>
                      <a:pPr algn="ctr"/>
                      <a:r>
                        <a:rPr lang="en-GB" sz="1200" dirty="0" smtClean="0"/>
                        <a:t>Surreal</a:t>
                      </a:r>
                    </a:p>
                    <a:p>
                      <a:pPr algn="ctr"/>
                      <a:r>
                        <a:rPr lang="en-GB" sz="1200" dirty="0" smtClean="0"/>
                        <a:t>Symbolic</a:t>
                      </a:r>
                    </a:p>
                  </a:txBody>
                  <a:tcPr>
                    <a:cell3D prstMaterial="dkEdge">
                      <a:bevel/>
                      <a:lightRig rig="flood" dir="t"/>
                    </a:cell3D>
                  </a:tcPr>
                </a:tc>
                <a:tc>
                  <a:txBody>
                    <a:bodyPr/>
                    <a:lstStyle/>
                    <a:p>
                      <a:pPr algn="ctr"/>
                      <a:r>
                        <a:rPr lang="en-GB" sz="1200" dirty="0" smtClean="0"/>
                        <a:t>Artificial</a:t>
                      </a:r>
                    </a:p>
                    <a:p>
                      <a:pPr algn="ctr"/>
                      <a:r>
                        <a:rPr lang="en-GB" sz="1200" dirty="0" smtClean="0"/>
                        <a:t>Contrast</a:t>
                      </a:r>
                    </a:p>
                    <a:p>
                      <a:pPr algn="ctr"/>
                      <a:r>
                        <a:rPr lang="en-GB" sz="1200" dirty="0" smtClean="0"/>
                        <a:t>Dark</a:t>
                      </a:r>
                    </a:p>
                    <a:p>
                      <a:pPr algn="ctr"/>
                      <a:r>
                        <a:rPr lang="en-GB" sz="1200" dirty="0" smtClean="0"/>
                        <a:t>Evening</a:t>
                      </a:r>
                    </a:p>
                    <a:p>
                      <a:pPr algn="ctr"/>
                      <a:r>
                        <a:rPr lang="en-GB" sz="1200" dirty="0" smtClean="0"/>
                        <a:t>Fierce</a:t>
                      </a:r>
                    </a:p>
                    <a:p>
                      <a:pPr algn="ctr"/>
                      <a:r>
                        <a:rPr lang="en-GB" sz="1200" dirty="0" smtClean="0"/>
                        <a:t>Gentle</a:t>
                      </a:r>
                    </a:p>
                    <a:p>
                      <a:pPr algn="ctr"/>
                      <a:r>
                        <a:rPr lang="en-GB" sz="1200" dirty="0" smtClean="0"/>
                        <a:t>Harsh</a:t>
                      </a:r>
                    </a:p>
                    <a:p>
                      <a:pPr algn="ctr"/>
                      <a:r>
                        <a:rPr lang="en-GB" sz="1200" dirty="0" smtClean="0"/>
                        <a:t>Hazy</a:t>
                      </a:r>
                    </a:p>
                    <a:p>
                      <a:pPr algn="ctr"/>
                      <a:r>
                        <a:rPr lang="en-GB" sz="1200" dirty="0" smtClean="0"/>
                        <a:t>Intense</a:t>
                      </a:r>
                    </a:p>
                    <a:p>
                      <a:pPr algn="ctr"/>
                      <a:r>
                        <a:rPr lang="en-GB" sz="1200" dirty="0" smtClean="0"/>
                        <a:t>Natural</a:t>
                      </a:r>
                    </a:p>
                    <a:p>
                      <a:pPr algn="ctr"/>
                      <a:r>
                        <a:rPr lang="en-GB" sz="1200" dirty="0" smtClean="0"/>
                        <a:t>Shady</a:t>
                      </a:r>
                    </a:p>
                    <a:p>
                      <a:pPr algn="ctr"/>
                      <a:r>
                        <a:rPr lang="en-GB" sz="1200" dirty="0" smtClean="0"/>
                        <a:t>Shadowy</a:t>
                      </a:r>
                    </a:p>
                    <a:p>
                      <a:pPr algn="ctr"/>
                      <a:r>
                        <a:rPr lang="en-GB" sz="1200" dirty="0" smtClean="0"/>
                        <a:t>Warm</a:t>
                      </a:r>
                    </a:p>
                  </a:txBody>
                  <a:tcPr>
                    <a:cell3D prstMaterial="dkEdge">
                      <a:bevel/>
                      <a:lightRig rig="flood" dir="t"/>
                    </a:cell3D>
                  </a:tcPr>
                </a:tc>
                <a:tc>
                  <a:txBody>
                    <a:bodyPr/>
                    <a:lstStyle/>
                    <a:p>
                      <a:pPr algn="ctr"/>
                      <a:r>
                        <a:rPr lang="en-GB" sz="1200" dirty="0" smtClean="0"/>
                        <a:t>Palette knife</a:t>
                      </a:r>
                    </a:p>
                    <a:p>
                      <a:pPr algn="ctr"/>
                      <a:r>
                        <a:rPr lang="en-GB" sz="1200" dirty="0" smtClean="0"/>
                        <a:t>Drawn</a:t>
                      </a:r>
                    </a:p>
                    <a:p>
                      <a:pPr algn="ctr"/>
                      <a:r>
                        <a:rPr lang="en-GB" sz="1200" dirty="0" smtClean="0"/>
                        <a:t>2 dimensional</a:t>
                      </a:r>
                    </a:p>
                    <a:p>
                      <a:pPr algn="ctr"/>
                      <a:r>
                        <a:rPr lang="en-GB" sz="1200" dirty="0" smtClean="0"/>
                        <a:t>3</a:t>
                      </a:r>
                      <a:r>
                        <a:rPr lang="en-GB" sz="1200" baseline="0" dirty="0" smtClean="0"/>
                        <a:t> dimensional</a:t>
                      </a:r>
                    </a:p>
                    <a:p>
                      <a:pPr algn="ctr"/>
                      <a:r>
                        <a:rPr lang="en-GB" sz="1200" baseline="0" dirty="0" smtClean="0"/>
                        <a:t>Texture</a:t>
                      </a:r>
                    </a:p>
                    <a:p>
                      <a:pPr algn="ctr"/>
                      <a:r>
                        <a:rPr lang="en-GB" sz="1200" baseline="0" dirty="0" smtClean="0"/>
                        <a:t>Shading</a:t>
                      </a:r>
                    </a:p>
                    <a:p>
                      <a:pPr algn="ctr"/>
                      <a:r>
                        <a:rPr lang="en-GB" sz="1200" baseline="0" dirty="0" smtClean="0"/>
                        <a:t>Mark-making</a:t>
                      </a:r>
                    </a:p>
                    <a:p>
                      <a:pPr algn="ctr"/>
                      <a:r>
                        <a:rPr lang="en-GB" sz="1200" baseline="0" dirty="0" smtClean="0"/>
                        <a:t>Impasto</a:t>
                      </a:r>
                    </a:p>
                    <a:p>
                      <a:pPr algn="ctr"/>
                      <a:r>
                        <a:rPr lang="en-GB" sz="1200" baseline="0" dirty="0" smtClean="0"/>
                        <a:t>Tone</a:t>
                      </a:r>
                    </a:p>
                    <a:p>
                      <a:pPr algn="ctr"/>
                      <a:r>
                        <a:rPr lang="en-GB" sz="1200" baseline="0" dirty="0" smtClean="0"/>
                        <a:t>Underpainting</a:t>
                      </a:r>
                    </a:p>
                    <a:p>
                      <a:pPr algn="ctr"/>
                      <a:r>
                        <a:rPr lang="en-GB" sz="1200" baseline="0" dirty="0" smtClean="0"/>
                        <a:t>Overpainting</a:t>
                      </a:r>
                    </a:p>
                    <a:p>
                      <a:pPr algn="ctr"/>
                      <a:r>
                        <a:rPr lang="en-GB" sz="1200" baseline="0" dirty="0" smtClean="0"/>
                        <a:t>Cross hatching</a:t>
                      </a:r>
                    </a:p>
                    <a:p>
                      <a:pPr algn="ctr"/>
                      <a:r>
                        <a:rPr lang="en-GB" sz="1200" baseline="0" dirty="0" smtClean="0"/>
                        <a:t>Stippling</a:t>
                      </a:r>
                    </a:p>
                    <a:p>
                      <a:pPr algn="ctr"/>
                      <a:r>
                        <a:rPr lang="en-GB" sz="1200" baseline="0" dirty="0" err="1" smtClean="0"/>
                        <a:t>Scumbling</a:t>
                      </a:r>
                      <a:endParaRPr lang="en-GB" sz="1200" baseline="0" dirty="0" smtClean="0"/>
                    </a:p>
                    <a:p>
                      <a:pPr algn="ctr"/>
                      <a:r>
                        <a:rPr lang="en-GB" sz="1200" baseline="0" dirty="0" smtClean="0"/>
                        <a:t>Hatching</a:t>
                      </a:r>
                    </a:p>
                    <a:p>
                      <a:pPr algn="ctr"/>
                      <a:r>
                        <a:rPr lang="en-GB" sz="1200" baseline="0" dirty="0" smtClean="0"/>
                        <a:t>Layered</a:t>
                      </a:r>
                    </a:p>
                    <a:p>
                      <a:pPr algn="ctr"/>
                      <a:r>
                        <a:rPr lang="en-GB" sz="1200" baseline="0" dirty="0" smtClean="0"/>
                        <a:t>Linear</a:t>
                      </a:r>
                    </a:p>
                    <a:p>
                      <a:pPr algn="ctr"/>
                      <a:r>
                        <a:rPr lang="en-GB" sz="1200" baseline="0" dirty="0" smtClean="0"/>
                        <a:t>Continuous line</a:t>
                      </a:r>
                    </a:p>
                    <a:p>
                      <a:pPr algn="ctr"/>
                      <a:r>
                        <a:rPr lang="en-GB" sz="1200" baseline="0" dirty="0" smtClean="0"/>
                        <a:t>Scratch</a:t>
                      </a:r>
                    </a:p>
                    <a:p>
                      <a:pPr algn="ctr"/>
                      <a:r>
                        <a:rPr lang="en-GB" sz="1200" baseline="0" dirty="0" smtClean="0"/>
                        <a:t>Spray</a:t>
                      </a:r>
                    </a:p>
                    <a:p>
                      <a:pPr algn="ctr"/>
                      <a:r>
                        <a:rPr lang="en-GB" sz="1200" baseline="0" dirty="0" smtClean="0"/>
                        <a:t>Resist</a:t>
                      </a:r>
                    </a:p>
                    <a:p>
                      <a:pPr algn="ctr"/>
                      <a:r>
                        <a:rPr lang="en-GB" sz="1200" baseline="0" dirty="0" smtClean="0"/>
                        <a:t>Stencil</a:t>
                      </a:r>
                    </a:p>
                    <a:p>
                      <a:pPr algn="ctr"/>
                      <a:r>
                        <a:rPr lang="en-GB" sz="1200" baseline="0" dirty="0" smtClean="0"/>
                        <a:t>Manipulation</a:t>
                      </a:r>
                    </a:p>
                    <a:p>
                      <a:pPr algn="ctr"/>
                      <a:r>
                        <a:rPr lang="en-GB" sz="1200" baseline="0" dirty="0" smtClean="0"/>
                        <a:t>Scribble</a:t>
                      </a:r>
                    </a:p>
                  </a:txBody>
                  <a:tcPr>
                    <a:cell3D prstMaterial="dkEdge">
                      <a:bevel/>
                      <a:lightRig rig="flood" dir="t"/>
                    </a:cell3D>
                  </a:tcPr>
                </a:tc>
                <a:tc>
                  <a:txBody>
                    <a:bodyPr/>
                    <a:lstStyle/>
                    <a:p>
                      <a:pPr algn="ctr"/>
                      <a:r>
                        <a:rPr lang="en-GB" sz="1200" baseline="0" dirty="0" smtClean="0"/>
                        <a:t>Textile</a:t>
                      </a:r>
                    </a:p>
                    <a:p>
                      <a:pPr algn="ctr"/>
                      <a:r>
                        <a:rPr lang="en-GB" sz="1200" baseline="0" dirty="0" smtClean="0"/>
                        <a:t>Collage</a:t>
                      </a:r>
                    </a:p>
                    <a:p>
                      <a:pPr algn="ctr"/>
                      <a:r>
                        <a:rPr lang="en-GB" sz="1200" baseline="0" dirty="0" smtClean="0"/>
                        <a:t>Print</a:t>
                      </a:r>
                    </a:p>
                    <a:p>
                      <a:pPr algn="ctr"/>
                      <a:r>
                        <a:rPr lang="en-GB" sz="1200" baseline="0" dirty="0" smtClean="0"/>
                        <a:t>Photograph</a:t>
                      </a:r>
                    </a:p>
                    <a:p>
                      <a:pPr algn="ctr"/>
                      <a:r>
                        <a:rPr lang="en-GB" sz="1200" baseline="0" dirty="0" smtClean="0"/>
                        <a:t>Computer generated</a:t>
                      </a:r>
                    </a:p>
                    <a:p>
                      <a:pPr algn="ctr"/>
                      <a:r>
                        <a:rPr lang="en-GB" sz="1200" baseline="0" dirty="0" smtClean="0"/>
                        <a:t>Pencil</a:t>
                      </a:r>
                    </a:p>
                    <a:p>
                      <a:pPr algn="ctr"/>
                      <a:r>
                        <a:rPr lang="en-GB" sz="1200" baseline="0" dirty="0" smtClean="0"/>
                        <a:t>Ink</a:t>
                      </a:r>
                    </a:p>
                    <a:p>
                      <a:pPr algn="ctr"/>
                      <a:r>
                        <a:rPr lang="en-GB" sz="1200" baseline="0" dirty="0" smtClean="0"/>
                        <a:t>Mixed media</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aseline="0" dirty="0" smtClean="0"/>
                        <a:t>Installation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Sculpture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Paint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Charcoal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Graphite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Acrylic</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Watercolour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Stitch</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Pastel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Chalk</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Felt pen</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Fine liner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Biro</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Bleach</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t>Photoshop</a:t>
                      </a:r>
                    </a:p>
                  </a:txBody>
                  <a:tcPr>
                    <a:cell3D prstMaterial="dkEdge">
                      <a:bevel/>
                      <a:lightRig rig="flood" dir="t"/>
                    </a:cell3D>
                  </a:tcPr>
                </a:tc>
              </a:tr>
            </a:tbl>
          </a:graphicData>
        </a:graphic>
      </p:graphicFrame>
      <p:sp>
        <p:nvSpPr>
          <p:cNvPr id="6" name="TextBox 5"/>
          <p:cNvSpPr txBox="1"/>
          <p:nvPr/>
        </p:nvSpPr>
        <p:spPr>
          <a:xfrm>
            <a:off x="1691680" y="0"/>
            <a:ext cx="5904656" cy="369332"/>
          </a:xfrm>
          <a:prstGeom prst="rect">
            <a:avLst/>
          </a:prstGeom>
          <a:noFill/>
        </p:spPr>
        <p:txBody>
          <a:bodyPr wrap="square" rtlCol="0">
            <a:spAutoFit/>
          </a:bodyPr>
          <a:lstStyle/>
          <a:p>
            <a:pPr algn="ctr"/>
            <a:r>
              <a:rPr lang="en-GB" b="1" dirty="0" smtClean="0"/>
              <a:t>Art analysis word bank</a:t>
            </a:r>
            <a:endParaRPr lang="en-GB" b="1" dirty="0"/>
          </a:p>
        </p:txBody>
      </p:sp>
      <p:sp>
        <p:nvSpPr>
          <p:cNvPr id="7" name="Right Arrow 6"/>
          <p:cNvSpPr/>
          <p:nvPr/>
        </p:nvSpPr>
        <p:spPr>
          <a:xfrm>
            <a:off x="179512" y="116632"/>
            <a:ext cx="2448272" cy="13681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Use as many of these photography words as you can</a:t>
            </a:r>
            <a:endParaRPr lang="en-GB" sz="1600" dirty="0">
              <a:solidFill>
                <a:schemeClr val="tx1"/>
              </a:solidFill>
            </a:endParaRPr>
          </a:p>
        </p:txBody>
      </p:sp>
    </p:spTree>
    <p:extLst>
      <p:ext uri="{BB962C8B-B14F-4D97-AF65-F5344CB8AC3E}">
        <p14:creationId xmlns:p14="http://schemas.microsoft.com/office/powerpoint/2010/main" val="2258746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10" descr="http://upload.wikimedia.org/wikipedia/commons/c/c4/Anna_Atkins_algae_cyanoty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279240" y="3013638"/>
            <a:ext cx="3356992" cy="433173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data:image/jpeg;base64,/9j/4AAQSkZJRgABAQAAAQABAAD/2wCEAAkGBxQSEhUUEhQVFBUXFxQYGBcVFxgYGBcXFBcYFxUXFxgYHSggGBslHBYVITEhJikrLi4uGCAzODMsNygtLisBCgoKDg0OGxAQGiwkHyQ0LCwsLCwvLCwsLCwsLCw0LCwsLCwsLC0sLCwsLCwsLCwsLCwsLCwsLCwsLCwsLCwsLP/AABEIAQUAwQMBIgACEQEDEQH/xAAbAAABBQEBAAAAAAAAAAAAAAAFAAECAwQGB//EAEQQAAICAQMBBgMFBQYEBQUBAAECAxEABBIhMQUTIkFRYQYycSNCgZGhFFJicrEzQ7LB4fAVgrPRJDRTY3ODkpOiowf/xAAZAQADAQEBAAAAAAAAAAAAAAAAAQIDBAX/xAAqEQACAgIBBAEEAAcAAAAAAAAAAQIRITESAzJBYSJRcYHwEyNCkbHB4f/aAAwDAQACEQMRAD8A5+FbIA6n/PDo+GdRbAJYXqfKiu8denh5/wBeMBaerF2RxYBo150aOdx/xNpNKun04DRtSnveXTwqdt2AWDLIwNdCKHGexNtVR5yS8nHVkNgzf2t2e+nkaKT5lq69xY/Ssx5aaeUTodFyYXGU5MHACO3G25K8WMRHZirJXiOAyOOoxY94MCVZA5LdjHACOIDHIxDEMjWPixwMYDjHGMDjjARMHHOQGSGIRCRcv7DlIMtebQj8yRkCMl2UOZP/AJdP/U5n1e0uGzm+69sWS3/XFncYG6DrznWpDCsSFW4dXBWQBbUkEBZAdneqdxG6uCBxnJRZ0PZk/wBk4fUCMbTsXcx8Qr5o1UghhxuPP1zimjdGmKULqleVA6yJt8V0T3ezdZ5uwD7XWDptF3ndSK4LSttcHw7JSbIPkFogg36+ma9MxZkjd43VWBR1PyE0SKYKdp6Hjjr5c59KrrUZ8JGoiJUj71OPy/rYxIDN2jp1ileNW3hSVuvNeGr1Fg85SMMarvNXZXYBCFXbQEjcMWbwr4rKseTxYHnm19Hpolbee8Qd28clUX79GNFQQSq7Aasc+l4c6Wdhxs5onGvFWSaJgAxFBr2nyNGjX0PGaEkbx8iuPeAxHEDjY+MCWROI4sAGxA4iMQxAOcasfEMAN/YumjeUd8SsQ5dgrNS9OdvyiyBflhntz4WMMdx+NlJLEWbQ0UoDjgWSelVdWL0afsqKLTJNG5YynuW3dKkQhlABPy/OSf8A06wdrO1NU8e9Cy6f+zULVbUXaFYdW8I5uxz9Mw5OUriy6SWQCuTByAxwc6DIsBwh2BGGGo9m05/Jjg0Zv7B6T/zab/GRmXV7S+ns5juB6YstsYs7bMqZamE+yZo1Ld4hcspVeVAUtwWJINEeRHTBq5YmcrVo0COo08IYVIzDjhVDEeo3HaD+AzRDPH4Uk3rRjZJCBaqBahgL3JTcea+VjjMKwyR7ZB4TuIFHxK6noR1U/wBcMTaKbURieZCgUU0235lWgC62LYCgCOvH1yHjbGhtF3SyqrI0b+IblcMsgk6HkcCjwVJB4y3spiViFAhVWSQkWRGsoAUH7pNCvp74L/bwAI9m6Nb27jUgvklXHyG6Ncj2PXNmoQpMkyhu6cqBYqlIpo28g1X9RRHXE14GQh7PSQCQyLGrzOu2udgCuWUDigrMPqAPPCXxJq0EEUe1GeruyCpIXcxVTQJII5BumPngvTSbX68QxsqmvOzyL89zsRfthfugyJpmjaMySxlnCcRkgBdzkXK7CQXyANw464pbTYI5uPQyNW1CdwsV1IL7AQOtbuMqmjKsVYUVJBHoRwc6xdZ3Yj7kESoqQLNe6xIBK5CUSWttqjyDH2zn+2Yys0gbcGDEHftDEjqSF4F9ePXqeuXCbbBqkYMYZLGIzQkV4rxqx8GAsWLFWIAh2H2es8ojeVYVPVmI/IWRZOGtd2DCkMw3HvIZXQGjcg7tHFLf8xvyWycq7E7IhaAykPLJ9qBGB4ARtSmPUV3qSX6D2Ob9b2m2nikgdu8eN+6WQorUjxKWBRj4hSlQTzWc8pNy+LNElWQV2bIg0j7yy1IxUjnlowhAXjxbGc35VnQ9l9pB9GYmhWGGlSMyyFe83bmkPebRuNLdAc5zW9xJHBEA7hyxIAsyPtLBQeF2hQLrim6DCnxGvdhpIpVcs8okG4N4HbwxlWblVBXop63Y4xTim6+oRdI5Fko1YNeY6H3HtiGNiOdJkSwt8LQ7/wBoA6juG/8AsZmP6A4IvCXwy5B1FdT3H5d5R/QnM+r2lQ2c5xiynuz64s7DM2rlsb0QRXHPIBHHqDwcpXJjOcsPTfEkzRkCRw7vuYrSAKBSqu0A+pJ+gzX2ZHJHTL3nfHly3VEPQbCfFu4NvQ6AXecwMN/D7zW3dI0nmVEjpRogMdjKTwTz5C+mZyiksFJ5F2jJ3bXt+1bxF2Hj8XO4rdIx9KsdeLFUdmzMGI2l0Nd4Pp0bceFYdQT/AEJwzqOztm5pI0UrzIfmVN3Tb03M3kpLHzNDkgdTq2cAHhR0XgAfgABfvhGmhPASi0myZldwI3WQiQeJGAtlbjqA6rY6jnCA17gxRSecUQr5h3kErFOn71VY/fBwd2CDIHhb5XB2mwCsoFqFJ832hCPcemZtBNtsuLEXiW/J78K/S+SP4Ticb2NYDiaF4XiBYRjuGfvRW9VjW5Nl8As3G7qRVUMp7a00Memi3I3fuoZ2QjhgCAJAwNfeuqJKn0x01RmeLzCwxR8g0XZw1fSk/Q5u7X05lSQBwNPGDc20EzToFFkgE7RZUbePLnrmdtNWV4dHFYxwl2l2LLAAzowXwDcw2+J13FQDy1ci/bB150qSatGbVbI4rxzkRjAleHuz/htmI707F2d6dtFu7tlLgdGClQSAbphWAKzpNL8U6xVLx0I1AB+zBTih4mIsseLs85l1OVfEqNXk2NpVg3RRO/iLJIGI5Bp4pBt4KOlpfvXXA8OtDyaid1sX3oW+O8LgRA+ZA3Gx6A5OftIS/aRqIpY7bapJRo/mag3QKbbb0omumVt4UVYlDGY95W3eVVSyKtMDyG7zn0C5MU1vY36N3w1vd95Q90G3N3acu/3RfzHxGzztHnWUfFHaDSlQ0aIAXCMrl76Fhusqa3AEgdfPisKaetNGjapndS1tEq2sh2sFQvu2hF67a5INWADm74uniTTbe52lgNpHC0538106sdtjoeKrM+XzToqvief3jHHbFedZkPeb/hmJnkmVQSfsT+Cybm/QE/hg/CfwlIVkn2mjsj5Hu4BH4gkZl1e0qGzl9wxst7sYs7DMuTLBkFGTGc5ZLNWi1bxNujYo1EWOtHrmZc7SXsbSQgjvopWIB2SP3bUQpUI6bqcURyKO72yJyS2NKwR2VE0zM0kckys5JIk2L3h5JY0RdE/ni13Z+1+7GnkRt1faShuvQWqge92c6rRaqMFwBFEW/tEYLIkl3wyI1Cx1NDy8OBpuy12STRfs6JyoKSOx3N4dqmQccEk16DMlPP0K44AercbwASEFbSoPQ0S4BPU9bu+g8s3dtruELJz3q7moEFpgSjeHyJpT6eInzzPJo3KJwnhsBhInNktRBbgiz+ea33Lo9zfMs21G3htivGS4FE18g/M1ml6IKhJ4hEjUFUiRxXSvtSt9eLHHUD3NnZNaFWNXGytpVD4mSNeIUSIcSTVbktSgsCboAc1BL3C3VysBtB57teCGI/ePFDyHPnmvsJ2Eo2H/AMQ+7a78iMbWZnN9XI6enJ5sZM43kqLNvxJM+qljCxSIX4UO995toBmA6N1B8v1wb2n2G0KK5ItlRihBDoGHVh5DcCoJ6kZu0/aioUdiahiES80zO9tLtPWxu27vK761eXtObWTIZZe8EXhA4KR1Z2hV6GsI2qSwhunb8gU5drdC8RUSKVLKGW+pU9D+mEfhVb1CkD5Vc8qGX5GoPfABNLfqRnQfHk0TxxdVkKowUISGBHALmgNoJ4F8nHLqVNRJUfjYP+DJIiyR7GaYtJtdSqbFZCrDcfnPUgHoR164W1uicbhVpKAkiqKMgb5ZlVfslmBHk3i9st7CSFo+8gUpII1UlJlLDgbe8JKeI8eHkHaL5GBfiDRITchZSb8bRokhPmH8aiUe4W/c5hfKZpqJz88TwSUbDKbFgjcPI0eaI8vqM19syFSiDcsQijpQa3B1ErX6+KRhzlbBgNqzRyL+6xIHrwsi0D9D+ObO046nBVQ8zJCRHXhjPcp18moCwOgHJ9M6LzkzOj+J+2ot8YcndGzMiBQ+2yAkjAkBm2i1Un79n0NSaKBKn1Dd0fExWQ95JIz3TyoRTPz8iigOp4rOfEiiZpNzTSFxRRC6Bm4U3uXc19K44886vtjUfs8cm06l3ChHlCKqxtXhU7NpNbhwCQLv2znceNRiap3lnE9taSKNkEEneqV5c8EtfPhq0+hvBoyTEsbNkk/Ukn+pyIzrSpGDHGEfhY1LP/In+MYOYUa8/f1zf8NGpNQf4Iv1lUZHV7SobAHdH1/pizVt+uLOszyQTLKypDlwOYFk1y6CQowZSVZSCCOoI6EZSpzrIexJEi3GPSlFUO0swmVqbkeE1u6geEeg65MpKOxpWbdPIriM7knbws5keTUOHoWvcJVL/EA3TA3as24nZ3JskjxyEqfPwzEAHj0yMukjC96V2xknY53L3hHURRbtwA/eLAf0ymHWuzrGqACxakb2IHJsyXXHpXGZRjm0NvwZH00rGykjH+VjhfsCB074SQybDC7eJWUB4vGjWRQIIPUHrg2XWyd2tMQDuvYAgNEfu1flxlnw63/iogT85MZ/llUxn/FlytxYlszftS7rESsb++XayfWiLOG9DGke6ZlIdFJKqWfaXBX7T0HJJXcGHt1wTDOYn2QKTJuKiQrbkg19mvIS/wAW9xhWLvIyjBu9kQksveoI0d7GxyW8XhXlRQ+bnFMaCXZUSnawCMBe1kM0Qq+nBNcn6k++Y/jOGRNpL7UYbe6Esr8qdxY7wPVTz+uGOzGRzKTA8Y2A7Y23LYXbaBGvdYqxQYGjyLOMdqQNGWmkjckhFdYtk8QIb7tU1EL4h7+mYpvldFuqo5/sDtMRF0atsqlS1cqw5jYH0Dhb/wBM6CTs1NUzRvKEeJnfbYU7Zj3sigNwNoI5uhz9cqXspNVDDHFLGWRJr2oV3MltGjMwG001mxR8Xpg7tREDuq6inKQqfCe7lXukunHK+Jb54PHOW2pPGGSsLIWh7An0xY6eZhuQhm2LRB/dKyMSR7A5zWr0Q3W0qhyPFuYsS3mTxvBPoVsYW0fYs00ZM28mlWK2sKqg7nCLbOAAoAUck+nOYdF2PtiknmBVUvYjDaZG4AsH7o3AmvSsIutvINegdLpVT5pFJoGkDMefW9oB9rzf28zLIyIDtVYo2cA25SNF8R6Dp8vt55LsdmLpEyh++kjsN5IWBka/ukgDn0XIvEdTqD3kq2zMTyW2qLY0R4QAoPn5Zpec+CfAY7LkSIQxpuohJ5T8xaUqBCgHHR23V08Nni8NnXNLKumV1hALRuBIBK2wcBQ3JU8qSKYk7uBxgDS73kvTJa2Apel30PCSL8MYK7z5nZ6ChQ9fsId4271bCtQorqfEsx9W8DDd1s+vTCUE2aRbRu7M0sEDJHqAyzxLNPUW0lbHETtXLbQGHPH44G7G0S6jUr3cTd2K7wEggbjQ6ABeSAByeOpy1ZDNq2dBt76NibPA7yOpCSeg3buc0RswtIi4QEgyF0hAVuGIV/M82xs1wAMvK+7JuyXxr2WRNJKDGq8dXXfIx5YhRd0TXQcL+OAvh1fHP/JF/wBZMLfFOhEYXunJiB2he8RxuCgF12sfm6kUCL6YJ7DPjl9xD/1kOF/yw/qBm7FkNuPndgy5FcWXrlMYy1cxKLFOEpNfI0GxhuBfd3hssSB8hc9QC10fbMmg0xlkRBwWYAcE9fYcn6DOwl+HZ9GAF1RG9gFji3CSRiBY2XV15k8D0zOc4rD2NJsFTtqCLlEWoUrQLSRsQLJ8LBwyEFj6dAKNZp7LYlXkmcgrG6w95IDbMNtqdpNKGJoX06Zn1D7phGpbi+8ckSMiry9GgtqAbYDrwD5nFoNK8zmVrCLbM7HgBegsnzJVfxyatZwM1nV6fuduwyuhkYF/AtMIxf2ZBI4bgn/tmGPteRXV1ITaQajAQeE3R2/N+N5LQdnWbMkYX5C1ki34AWh4m5Br+mX6+AQoGhVXQkjvz4iSD02kVCfar98r4rAsi7dcQzzLD4dx3FvPbKA+1SPlWmrjrXpxhHsbRqm1WKs6xSyNGTSqXQg97QsnaUBHFAn3GZ9dMGji1thpKEJB5qeMUJCOh+zAI96wf2QhZdQ1j+yILMT1kdQSfMkjfxyTzk1cR+QzodKkzMGdZI68Z8e2KvkMQ2g1fBCiqI+udD2d2WAkTSKFaBnJiDB9wYnufHVlRb7bs89cBzSrptPKii0PdhAw5d2JcyyV1A27QvTwt65V2d2c9rHqnPdahO9Pi84t0gb0ukonjiQZlJWrv9otYJaidY59RHEO6R9OFKgEbZCqqvXkG32k/wARwL2jMI3GwEPsiBJHKHukBVQfP+Lr6VhvtTRCSZWWQN3kSiUXcimFRbFQTfMQuiaIOB5e1XVnZaV3dmpQPAWJPWrZ+fXj69NIeiWGtR2QHjAhCLqaEsgMhMysqV3SIttZ+bn18qzZIriJBqK2oCZIrV6jkolupZSrqpO76AnAvZ3acsL7p5nSx0svIQeu5Lrnn5zftm+aSFnb9m2hX0ssb+O1XjcjEV4BuAB9L6DgmGnpjtA3suJg2okL2DDIBIoJDGUqnA6hqJ8PFV5DnGEywRL3K+OZTbMAzCMEigp8ILEeQPAHPPF/Y+nIhQO2xW1J3D721IqZq6UAZLJ9PPMHaHbjP4Y1ESABVr59qihb9Qa9K6kdM02ydIJfCferNJI24hUEjoeSwV1PIPIIBYg8GwB0JzDrHvVTRmwrF4lF8Kqn7AfQbU/C8Od5cUUkG1ZCIxOVWiWdVERuyKBCbl9SD54I7XRZtW7R0F70q1dFVD/afTat/UH1GTHMmxvVFE0dQRJuRWdS7brBKFiYlJqgOrV57hfQY8Xw3M8avGhdiSdqFDSV4WJ3feO6h/Dj9p9orLM7oRHuYsN6WQPugONxAqgAABmxW1GpgCczMrgRPG6GieQrgkMvSw3B8uR0puSQqTMfbPYckCi1faK3ua2M5/cA8hdbj1N+2Yewn+0l8/BH/wBVBmv4j7SMjbfBdDvDGCNzjrv4G4gg815msxfDC3qJATQMX9HXE7/h5Dzgx93j4+LOqyaMceWqMoQ5cpyANEMxUhlYqR0KmiPoR088Iw9vTqH8dl1CFjZZV4sI1+G65rrgpcI9irEZQs/yN4bvbRJHi3X4a5N0fpzkySrKBWEeyY1jjLpqI+8dNvdBGd1BcFuOhsKLvyOVPqSFZHdpDKykpSgsQfCXcEkeye/l56YO0ie9GmhjSLgHcWYbQSFL8jvHJ6A37LwcuaaCJnENySEeOaX5VUi3ZQpB3HoAD96uuZZvKLBup77vhUL1G32aBGCgA8UK9rJ6nzyhdB3Y+3fugaOwDdI3oe7BAHnyxHXNCSy6gmOLbHHwdgZIxQ43MLG81yete2P2l2NIZCY0JjAUBqKqoVQtuWoJdXZNG+Ccu6w8El/Y3dzLJpUVlMlNEzuD9rFe0EBQF3KWF2fLrmBpjaQxDo4+skvTcR6eQHkL9TjLp0jpmmG8EELCN5BHIO8kL+W7CfbcyIV1EA/8yrMSwB2G9sqKB0JN2etNxXXF5x+sfgIduLbOp8SCalB6OVRFgUH907+SOqx5FwWhZ+9B2JOqMR8wlBiMPXhty7r9JB5dJSrvjMgPEUqaopz4IpYw23nztenv74D3GJWSiwD6dmA5tgjOSPQ8/kuRFWht0S0GoOzfdPFG4RySCpLKByOvhkcAeoGZZ5woDRAAsCC1UbHXYPuA2Dxzz6cZYFCRzAkhS8QFAGwQ7jqRXAU/ljyiJERSrFiWbaSOAwXbuqqJC3V9CPXNcWSDY0LEKoLE9ABZJ9gOudHovh90hd3WRZSs67NpPh7vjcAPBZPViPlzFFLGvEp1ERN8RqqqQB4eRyRfnRyuWA92jrSyqgfw9XjJNSfzqQb9tp8jik2/Qw8JUOnVSSZDpoolvopmEpjo35gUePvj3wFoyqNGy2Q8Uivx0eTvYwParTDet1CRMZiofc+kNUQqBIQxC1wTtcew5wSzUk6j7wJ+hSRd9enyIR7PkR19wY7asqdOg4ACk+5dURr+mzII6xrLJVmQyQhCSLDMGdrHNBdq16tmdlabuQgtyWSv4txfd7Cmv22nLe29Ye8ZIyViQts2t8wY2ZLHXeeb+g8suvAhIIAAZ43Sj8qHxN0+YvygAHkbN9PPIT6pIpu8h7tkbrGA4AXi1O8WDxYYE0RY6ZHsyaRyYlZ7IZlon5lUsRXoQDfvXpmrsTtWPvB+0RQuLsSFdhVgDs3bPCVsC7U+vOJqvYIF6/tBpa3Udt0TRcgm6d6tyOlnJfDcm2dz/wC3X5ugH6nK+0JFeRmXfRN+MgtZ5NlQAefbI9kL9q38sf5CaMnCa+ILZV+H9cWLuzizppBkyx5euZ4s0LmYiwZNVyu8kDgI6B4k0iKTU0kgYiidicDbakAliG3c1xQ6E2GhiZ7o/UswUX7liAcv0WjZ1Zt8SKCLMjAeRPAok/8AKCecr7xF6KHPq1hfwUHn8fyyFj7lMIaTsclNzMNhYj7M7ncirUH5FFkeImrPmeM26nYjbKKohK7BqIdp8nLAgkseeT04qqGCtVK/eiR1barjb4aUKjWFWhQA9BmGRrJN3zf+/wA8XFvYX9ApNoYG+SdV/gkskf8A1EUqfrx9M16fQtJpnj3o3dyLICrhqjYFZmq7oeBumc/eEOxXeNxIsbOgtXoHayMKdSenIv8AHHJOtgthfsWdZ5NUC3d97GUVasbSAkYNdNvgs+hPpjNAGZoFLLLJQcgggGGMCSMeiltwu+WBB4zHJpf2RphZskRxtYG6N6ZnBPHyBR6eP2wnrpPBPwRqGEkQPHijikV2NdQ7Rv8AiEJ8+cnu0UvZh2CLToJiN8czgJdgFkRhuKq17eTXTnrXGZHih2mZmaXxAFdzKS721MTGLFKxNG+nrmnTxh9CWmJ2xybowK3MCO7qyPlDbf8A9gPTKJNX3UGn2Knj76RlYbgfH3Yvd7Rn88pCK5e2fFUaKIqA7tlUj3bp4W6dL/HNHaGqCxxSxKL2hRJ4leJ42Y7SFbZ8rKelHn6DCDHLfAierv8Auz5kEAWv65v7NR1g2bb7yRty0pBREUBgeh2s93fkecbSQrLfjSQF0C1TIk1L0UPFGgH4d0T9DlKJYDoGY+F9o5tHURTg8c24A/E5Z8SRRR6lgztUaxoEjonwIoA3EkAdeTZ5+XGk132KSIgWLc8Eka9CpRWALHkk25s/eGJdqob2x4oV00EpZi3eMsa7PNQGZvF06FQdvS6vrmLSqk4CMO7CfKw562xD2fFdEjkc8Ac5Z2jEiQQKzt/fOu0AjY7AKxthROw8e2WppRBEDKu5JaDMB4gsgtNoaqZQpeuniHOH+QB2l1KQsSFkLcggsYx5cEJ4uoHG4Zl1eo7x2faqbudqClHlQB6DNeolYJEz1IpDABgeVRyvUUw/A5qlg0x07SJxJdbGcl1PHK9A6/gT1y7rIgLl3ZMm2Vz/AO2P1kjH+eUZZ2etyP7Ih/KaLDqdoR2X3ixbcWaWi8ApDmhTmaM5epyTMtByV5AY4xiCnZmnWVShYK3zLd9RYrp58eY6DFqtFLp2PNEea7lIv6gGv9+mD42INjqOh9MJ9m9qlCFlHew/eRjdA/MUPVWqunBrnJdrKKwPpJdQeRLIi+bs7hQPfnn6CyfTLpu1gTQRJmNDfLEm4n+FVH+It+HTCK9mqF4V5dK4JDpbuD0J2Kp2uCK5IHv5ZavYXdj7FZGJ57yNhv2NQB27N0YJP5XyarMucR0wdNrZIVUusStzsjEMXHPLP4eOfu3d9awRq9XJIftHdiD0Ymh9F6L+AzpdKgVBH3GoVCQxDxh15FFrZlHQdaH0y3W9nxvZgijlYUQJN8TMAOQE8G49PWwOuCmk9BTYG0QOpiEJtpIiWjHUtExHexgeo4YD+bIdq6nvEMouxqZaIPIUqrRi/bYaPlWatONcjhotO8ZU2BHpyo48j4bIPI5OX/EWhCwO6xskcrRy7WWu7kt0li9gNykfXHa5BWCzXSd7JJpwtudOiow43uoTUNajjcWEnIqyfO8G9rOskI2c/s5WLjzR15f6d6r/AP5Bkj2qF1AZhxHLuR1+ZV3WVI++p544Is0fLNnZyrpNUzOfA7bYuBTJIQ6Sm+qr4D/NXocVcR7Aus03cgI39q1Fx+4OoQ/xngn0oD1w/wDCSFkVWBISdhIvPEUkZ3K3taE16rnLayNld1c2wZgxu7IJ3G/Pm86/4YnCaHWTkkSbWUN5khAsbfUGQ8+d+2PqYgJbOY7d1PeamZx0aRz+ubew5A0GoiY0rd2b9CSVVvb7QxWfQnAd5o7PezIn78Tj8VqRf1Qfnmjj8aEgh2jMIu54DOsEfDDiMtueyDwzeO/QX5+V8pCJENRfjBleyS7mSu6J5vwqLv0kIHJzTqUiGtlaQiTuzbXyiLEFQX+/I1BQvQFubqs57X6xppHlf5nYsfa/L6AcfhkR+Q3gWvhZG2sytwCNpO2ms8AgbfpWUXl0urLRrGaIUkhvvAH7gP7t2a9SczE5ovZI+Q07kSN7hB//AFjP+QxwcoLfaD/l/wAa/wCmTPtKjsObPriyeLDkXRz0WXrlEeXjKMiYyanIDJxoSaAJPoOT+QxiNWl0jyX3aM1VZUcC+lnoOhzVH2LOQD3dA9GdlVW/lZiA34HD3YWh/Z4GlkYQuSvNozbHvb4WO1ehPPJ4HsYFO/LdxqI+h3yN3rahx+KAgHyRKHreYvqO8aLUTNH2dLGigSRJLHI5CjURLJTqgIHirqnQ+uEA8xK96ssDA0Jo4zGyFjf2qgbZYy3O5a68+mYNR2Z3CDwLED/faja0jevdQKW2j3IJ9xlmll1G0nfqWTpcyoIjfT+2YivwyXnOB6Oi7On0+p3Q6nY2oQspVRSy7bHhEgCq98mq5GC+0OwIwwEbTQtYqxtH1AkYA17OT7DNZ0UGpQSahURhSmWCVSXboOg2EgDkCzj/APDRu2pqdQD90yrYbj5GII3D6g+1ZksPDop6Ob7V7OlViymVozTMAGVlDdSY/wB27o8jiiQeMfsU7XfSSn7KYhb6BXP9jKt+9fUH2wt2r2Nqo1QJMZDyVCSHfGx+6LO5lb05oj6khY+3NSbV5H39EZgNwK9Usi+b9eDWbJ8lgjTM+qhMDmLUw2QSNwJR+OLVqIZePMHNOogWfTwGNmLRv3LBhyqSsWiJI4Kg7xfHlhCOUdoQbZSzauEMV8jNCOSt0QXHPFc/iTmP4f2LKAkgKSqYnVhsdRJwG58J2ttNg+XTHbr2h1n0wfqCrJqWWqMybSeu1jM3H5DCWl2p2ZKWYjvJAiBepZadrv7tKnODJ9M0MU0binWaNSPdVlv8OR+ebe2fDotEnqJ5T/zOAv6DG80vf+hLyc+cLfDGiY6jTvQ2mbb1HWMByCPQgj9cwR6bdG7A2ycsv8B43D1o9R7g+uEfhuXYNQ//AKcLsvtI9QowHr9oR+WVN4YR2US3KwhjIZmYvI90rSGyTfkiAtz/ADHzGZdaIlIWIs1Xuc8Bz/Av3VHlfJ9umW6pe5Xuh85A70jy6ERX7cFvfj7uYMaQmOTkTj4soQwONpq3v/IlfXvov9cRxaL5pP5F/wCtFmfU7So7Ohx8huxZmaAvtXRlRHNxUw30BQVifEoHsb+mYlbOsl7ETUjTiElAdxYOwsPMeCASRsLRuLHp0OA9d2M8Ss54USBACRuIbftah04T9QemaRktGTRRp4Gc0ilj7f74yWngZ72AttUsa8lHVj7c4e7NJ0IillQSRzKGBVj8tcoy8bjypomvOro4WK9w8LxMkYlVV3UKIYDbHIB8rAFeeT67hifUCgB2drgYzG/dkUABIX3Ebt32dDaDYHDHy4Is4a1/ZqmNY9scJU2AST4vCH7zqHFbCCBYo2OScXagtTDLDHvSwCF2PIgPgaN6C7vEBtFjyrnwhNLqyhCSHfGo8N38vPAHUeYr7pLeRYGcvKHozyBkkImLq44pasD+E2AB6Vxh3T6CCNRLqT4iCUWWTeR5AyRKu7r5X0Bv0xarXLQXco4uGV7ZWUE0hP8AdyKSfHyRx0ABwH2tp3Rra6YAjzrjgWODx0IJB6+uV3ehaN2peSY/+bhauiB2hCj0VXVVX6DKW+HpFG+UxRIaO5nDXfmBFuJwZDp3f5EZv5VJ/oM1dpo8cptXjI2qthkJCKFFdLHGVVYTD2EtL2YgTvEcNzRkdzCgquQKLt19QfbL9RqkACPNHqEFkcElWP7sjuHXoPMfTOcl1DvRdmcjpuYtX0vpkQcOF7YWdTD2eWmWbSgCRWDd08iHcRVsjo3IJ6rwefPNHavZZ1bLqUUKH+zmjJ2mKVV27aNcHwkZyen1LRncjFG9VJH4cdR7Z2Xwz8T95LUy27KVJQAd8AOFdeBvFeFvqPPM5xlH5IaaeGDpdG+q0woKdRDRYKyM00QG1W8LElkAA9wfM5HtDRiQdmxVW+MAkdfHLz7cWTmTtbRNop0khf7NvHBIPNfQ+4uiM6T4olDrotdHXdIy79o2lT3gJNWaFhhX/fE3TVa/5odYZwsGoMb7kPKk9eQRyCCPMEWCPQ4ZjcQ6WaaOl790ijU+IoEPeSdfQ7AG69D1zPrOyy2ubTqK3TFR50rNYP02m80fGyrFKulj4SEG683kO9ifetg/DLbTaX5/Alg5wnFWLFmhIsWRJxt2AEtuNpF8Z+g/R0P+WMHyqGWpPwH6sMmeils6evfFjf788WRgsFabtVQ1hCosNtVrAJ+YoWFpdDiyOObrDC9qpLuLRybCGUsxQqu5t3XaoJBLVfi54OclFmuIMxVRZ5pV68k8AD3Jy3FGbOmiWJr7ub7Pw7kn4F0VUqzUOg6deOel5lPZGoUFo/tFbqVIbd1+YWQ34XWUp2eSEX5VAMkjmiBZZeB50ENDz5PTnMGolBawKUcKPRR0/H19ycST8MR0C6XUbKeHUIWFB0jdhQYGnj/CuCOPI42o0MnH7QkYFWHaRYH9DuV+T080vzvnBfdsirK/V7KAnrR5kI8xfT1+g5x8k+pPXzJOCix2dBDo403L+1xMpFuhWRlFGh41FbvRhktIkSh0j1StDVsk0UoTqK5A4e+hFEn8swy6FvDDGLPLSNYC7uVrd0CqAR9SfUZofTR7NnefZR+KV1Xl5GFBVLUP4VHP32I60n9/3+w0bOzgqMo02sF3YRu/CqfoEphfJYgCvLzx9T2fJIe8jm0/Jp4/2hXj3HzXca2n908jyJGAdR2kSndxqI4/NV+Z/eR+rn24HoBlOj7QliP2Ujpf7rEX9QDhwewtB6f4akcExxhXF7kWWN0Jv+78RIP8J/A+WYU7C1CsDJppyljdSNe2/FRAPNXzlZ7emJt2ST/5Ion/AFK3kG7anPSVkF3Uf2a3wPlShjSn6FgftDsuSNiNjlTyrFGG5T0PTg+o8jeWaLs4MAe+WOTdQVw616MXAIX8a6YU0vaesgAebVSRK1UH+0dh/DG3T6ttH1zT2l//AKHO42wgRgfeIVnavM8bQevT1yXKelX7+B1E6TQdgPqIGj1IChvECpVgJSOZoyD8r3ZX1J9cA9hK2neTQ6rwhidu8Hu5Ubh0/EAFSOQb9cBP8Ya0mzqH+g2gfTgZdN8YzSbBKsckasrbHBa66gsxJNg/0zNdOeU6oq4+Dv8AtCGLSzT66WiVjRYxXtVAnqzHjjoPrnkOr1DSSPI/zOzMfqxvD3xv22NTPtjYGCMKIwBQ5Ubj+fH4ZzZy+jBpW9inK3gbFiGLNyRjkTkiMicQIiTlF+O/Yf1GaCMqC2zey/5jJlopHU1ix7+mLIKOTjOG+x+1VhSQGMMzgKDQtQeJCG6qdvArzN/UHHl65q1ZmHZe1U/ZxGqlZSFWR+aMaHwIBfBoKSQOeRhf4b7I2J38u1SWKI0jp3Z3L0AF7m63dAe54zjgM2vrHZFjLeBPlXgAEkkn6+I8++Q4eEFmvtXV95OWbxKCFFmgUQ1XHyg8njpeGSEgEc7pEyt/ZQx2A5vlmY27KP4+poVnLYSPacsske0IHCrCm1QKsmio6K1sTY5GOUdAmb5WJheSRgju5WuhSNaISOPqCXYewCckHqJ1moG1Y14VLJA83bqSfMgUt+xrjNEmoXvGDnwRd93a11bkLfvYUkn93Mml1Crw0Ye6uzR49DVj8MEqAy42dBpNNFMfstM1Dli8xWJB57nIuvxBwtql0emi3GOGZzYVVV9u4Ve5pWLFRY5FXY6XifUrFDUTkINK7/IjN/KpP9BnQ9kLDpBI84WSdACqGmRHPyBm5BbgkgcCvXpVP2xONMGaUoshZYooqjQIv9o+1KschRd+fpgvV6bu4Iw3zO7sR5gKqBQfT52Ne+GZYYtaM2s1Tyu0kjFnY2ScoxZEnNKESxVkbx7wAV4jjYhgA5ONj1jHABicjeJjkbxDHyodW+n62uWXkW8/9+YxS0UjorGLH2YszKOXjy9MzxnNCnNTNlyjJrlYbJq2MROsWMDivAQ+T07KGtl3Dnw2QCfK65rK92K8BhzsmRX3STsCkKlkio93uLUvhHAALXQ5b88wxTSSSKqcsSQpaiRZLE2eF6sxP1zCos0Ov64TaGSKM+GnkG0gDlYxRbdfRm448gD65NUFke3NTvkV0bciqiRsetRAXY8iSS3/ADZkmn3RoCSWV5D9Q+03frYP6ZAadzxRyX7E58v1GNKg5GY5AnNv/DX9vzxDsxj+7+f+mMXJGINk1Ob07Mf+H8/9MTdlv1ta+p/7YByRgONm09mt1BB/PKJ9MydeR7YBaKTirHJyDNgMY5A45yJGIoYnKS3P+/UZbWZ2PiyZaGjraxZV3mLJKOZQ5chzOpy9WzQguGTByoHJhsCSwHHvIDHvGBLdjjKwcleAGnRKC4v3P5dMMQpuPPub/U4G0DgOL9/1wvdYGczT+xs1ELQN9DzwOepu/X6j1x27OYEgCwPPp688/Q/llDakmua4rjj86+mWCdq+ZvzP0xZJLTomAvaQB1PHGUrpmIsDjnk0On1xzOxB5NHryefr+OM0vhArp/s/nhkRbHoJPNfTi+fEaHH5fnlo7McgGiBdG/KzQquvvmHeT5n8zkxL5WcMjwPNEyHz5FjysetH6YO7RXwH6j+ub3a6vn6nB3aWpFbR16n2xjjsFschWWO2QJwNRjkLyROQJxFDNmYDk+w/Lkc/79c0HL9P3YgmsnvW2BB5BFcFySep+XgX65M3gqIW732x8wd4cbJoVsDMKrnrf6ZYzEHFiwi8FMkspyxZDixZaZJYJMRfHxYxEVfJbsWLAB9xy4axwKDGvwxYsBUOdQ+2958+PpX/AHx2nccb28/P0xYsVhSIDWP++354pJX4t25F9TixYMKRSjk3yeBfXIiU4sWJsdFjSHj3GQ34sWNMBM2PixYwI1kkhvzx8WS2Bf8A8N5Pj/T/AFzTo+wd8bN3hG1gBxYogkj5vWvyxYsw6knQ47J7ffFixZsVR//Z">
            <a:hlinkClick r:id="rId3"/>
          </p:cNvPr>
          <p:cNvSpPr>
            <a:spLocks noChangeAspect="1" noChangeArrowheads="1"/>
          </p:cNvSpPr>
          <p:nvPr/>
        </p:nvSpPr>
        <p:spPr bwMode="auto">
          <a:xfrm>
            <a:off x="5364088" y="2780928"/>
            <a:ext cx="3171825"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xQSEhUUEhQVFBUXFxQYGBcVFxgYGBcXFBcYFxUXFxgYHSggGBslHBYVITEhJikrLi4uGCAzODMsNygtLisBCgoKDg0OGxAQGiwkHyQ0LCwsLCwvLCwsLCwsLCw0LCwsLCwsLC0sLCwsLCwsLCwsLCwsLCwsLCwsLCwsLCwsLP/AABEIAQUAwQMBIgACEQEDEQH/xAAbAAABBQEBAAAAAAAAAAAAAAAFAAECAwQGB//EAEQQAAICAQMBBgMFBQYEBQUBAAECAxEABBIhMQUTIkFRYQYycSNCgZGhFFJicrEzQ7LB4fAVgrPRJDRTY3ODkpOiowf/xAAZAQADAQEBAAAAAAAAAAAAAAAAAQIDBAX/xAAqEQACAgIBBAEEAAcAAAAAAAAAAQIRITESAzJBYSJRcYHwEyNCkbHB4f/aAAwDAQACEQMRAD8A5+FbIA6n/PDo+GdRbAJYXqfKiu8denh5/wBeMBaerF2RxYBo150aOdx/xNpNKun04DRtSnveXTwqdt2AWDLIwNdCKHGexNtVR5yS8nHVkNgzf2t2e+nkaKT5lq69xY/Ssx5aaeUTodFyYXGU5MHACO3G25K8WMRHZirJXiOAyOOoxY94MCVZA5LdjHACOIDHIxDEMjWPixwMYDjHGMDjjARMHHOQGSGIRCRcv7DlIMtebQj8yRkCMl2UOZP/AJdP/U5n1e0uGzm+69sWS3/XFncYG6DrznWpDCsSFW4dXBWQBbUkEBZAdneqdxG6uCBxnJRZ0PZk/wBk4fUCMbTsXcx8Qr5o1UghhxuPP1zimjdGmKULqleVA6yJt8V0T3ezdZ5uwD7XWDptF3ndSK4LSttcHw7JSbIPkFogg36+ma9MxZkjd43VWBR1PyE0SKYKdp6Hjjr5c59KrrUZ8JGoiJUj71OPy/rYxIDN2jp1ileNW3hSVuvNeGr1Fg85SMMarvNXZXYBCFXbQEjcMWbwr4rKseTxYHnm19Hpolbee8Qd28clUX79GNFQQSq7Aasc+l4c6Wdhxs5onGvFWSaJgAxFBr2nyNGjX0PGaEkbx8iuPeAxHEDjY+MCWROI4sAGxA4iMQxAOcasfEMAN/YumjeUd8SsQ5dgrNS9OdvyiyBflhntz4WMMdx+NlJLEWbQ0UoDjgWSelVdWL0afsqKLTJNG5YynuW3dKkQhlABPy/OSf8A06wdrO1NU8e9Cy6f+zULVbUXaFYdW8I5uxz9Mw5OUriy6SWQCuTByAxwc6DIsBwh2BGGGo9m05/Jjg0Zv7B6T/zab/GRmXV7S+ns5juB6YstsYs7bMqZamE+yZo1Ld4hcspVeVAUtwWJINEeRHTBq5YmcrVo0COo08IYVIzDjhVDEeo3HaD+AzRDPH4Uk3rRjZJCBaqBahgL3JTcea+VjjMKwyR7ZB4TuIFHxK6noR1U/wBcMTaKbURieZCgUU0235lWgC62LYCgCOvH1yHjbGhtF3SyqrI0b+IblcMsgk6HkcCjwVJB4y3spiViFAhVWSQkWRGsoAUH7pNCvp74L/bwAI9m6Nb27jUgvklXHyG6Ncj2PXNmoQpMkyhu6cqBYqlIpo28g1X9RRHXE14GQh7PSQCQyLGrzOu2udgCuWUDigrMPqAPPCXxJq0EEUe1GeruyCpIXcxVTQJII5BumPngvTSbX68QxsqmvOzyL89zsRfthfugyJpmjaMySxlnCcRkgBdzkXK7CQXyANw464pbTYI5uPQyNW1CdwsV1IL7AQOtbuMqmjKsVYUVJBHoRwc6xdZ3Yj7kESoqQLNe6xIBK5CUSWttqjyDH2zn+2Yys0gbcGDEHftDEjqSF4F9ePXqeuXCbbBqkYMYZLGIzQkV4rxqx8GAsWLFWIAh2H2es8ojeVYVPVmI/IWRZOGtd2DCkMw3HvIZXQGjcg7tHFLf8xvyWycq7E7IhaAykPLJ9qBGB4ARtSmPUV3qSX6D2Ob9b2m2nikgdu8eN+6WQorUjxKWBRj4hSlQTzWc8pNy+LNElWQV2bIg0j7yy1IxUjnlowhAXjxbGc35VnQ9l9pB9GYmhWGGlSMyyFe83bmkPebRuNLdAc5zW9xJHBEA7hyxIAsyPtLBQeF2hQLrim6DCnxGvdhpIpVcs8okG4N4HbwxlWblVBXop63Y4xTim6+oRdI5Fko1YNeY6H3HtiGNiOdJkSwt8LQ7/wBoA6juG/8AsZmP6A4IvCXwy5B1FdT3H5d5R/QnM+r2lQ2c5xiynuz64s7DM2rlsb0QRXHPIBHHqDwcpXJjOcsPTfEkzRkCRw7vuYrSAKBSqu0A+pJ+gzX2ZHJHTL3nfHly3VEPQbCfFu4NvQ6AXecwMN/D7zW3dI0nmVEjpRogMdjKTwTz5C+mZyiksFJ5F2jJ3bXt+1bxF2Hj8XO4rdIx9KsdeLFUdmzMGI2l0Nd4Pp0bceFYdQT/AEJwzqOztm5pI0UrzIfmVN3Tb03M3kpLHzNDkgdTq2cAHhR0XgAfgABfvhGmhPASi0myZldwI3WQiQeJGAtlbjqA6rY6jnCA17gxRSecUQr5h3kErFOn71VY/fBwd2CDIHhb5XB2mwCsoFqFJ832hCPcemZtBNtsuLEXiW/J78K/S+SP4Ticb2NYDiaF4XiBYRjuGfvRW9VjW5Nl8As3G7qRVUMp7a00Memi3I3fuoZ2QjhgCAJAwNfeuqJKn0x01RmeLzCwxR8g0XZw1fSk/Q5u7X05lSQBwNPGDc20EzToFFkgE7RZUbePLnrmdtNWV4dHFYxwl2l2LLAAzowXwDcw2+J13FQDy1ci/bB150qSatGbVbI4rxzkRjAleHuz/htmI707F2d6dtFu7tlLgdGClQSAbphWAKzpNL8U6xVLx0I1AB+zBTih4mIsseLs85l1OVfEqNXk2NpVg3RRO/iLJIGI5Bp4pBt4KOlpfvXXA8OtDyaid1sX3oW+O8LgRA+ZA3Gx6A5OftIS/aRqIpY7bapJRo/mag3QKbbb0omumVt4UVYlDGY95W3eVVSyKtMDyG7zn0C5MU1vY36N3w1vd95Q90G3N3acu/3RfzHxGzztHnWUfFHaDSlQ0aIAXCMrl76Fhusqa3AEgdfPisKaetNGjapndS1tEq2sh2sFQvu2hF67a5INWADm74uniTTbe52lgNpHC0538106sdtjoeKrM+XzToqvief3jHHbFedZkPeb/hmJnkmVQSfsT+Cybm/QE/hg/CfwlIVkn2mjsj5Hu4BH4gkZl1e0qGzl9wxst7sYs7DMuTLBkFGTGc5ZLNWi1bxNujYo1EWOtHrmZc7SXsbSQgjvopWIB2SP3bUQpUI6bqcURyKO72yJyS2NKwR2VE0zM0kckys5JIk2L3h5JY0RdE/ni13Z+1+7GnkRt1faShuvQWqge92c6rRaqMFwBFEW/tEYLIkl3wyI1Cx1NDy8OBpuy12STRfs6JyoKSOx3N4dqmQccEk16DMlPP0K44AercbwASEFbSoPQ0S4BPU9bu+g8s3dtruELJz3q7moEFpgSjeHyJpT6eInzzPJo3KJwnhsBhInNktRBbgiz+ea33Lo9zfMs21G3htivGS4FE18g/M1ml6IKhJ4hEjUFUiRxXSvtSt9eLHHUD3NnZNaFWNXGytpVD4mSNeIUSIcSTVbktSgsCboAc1BL3C3VysBtB57teCGI/ePFDyHPnmvsJ2Eo2H/AMQ+7a78iMbWZnN9XI6enJ5sZM43kqLNvxJM+qljCxSIX4UO995toBmA6N1B8v1wb2n2G0KK5ItlRihBDoGHVh5DcCoJ6kZu0/aioUdiahiES80zO9tLtPWxu27vK761eXtObWTIZZe8EXhA4KR1Z2hV6GsI2qSwhunb8gU5drdC8RUSKVLKGW+pU9D+mEfhVb1CkD5Vc8qGX5GoPfABNLfqRnQfHk0TxxdVkKowUISGBHALmgNoJ4F8nHLqVNRJUfjYP+DJIiyR7GaYtJtdSqbFZCrDcfnPUgHoR164W1uicbhVpKAkiqKMgb5ZlVfslmBHk3i9st7CSFo+8gUpII1UlJlLDgbe8JKeI8eHkHaL5GBfiDRITchZSb8bRokhPmH8aiUe4W/c5hfKZpqJz88TwSUbDKbFgjcPI0eaI8vqM19syFSiDcsQijpQa3B1ErX6+KRhzlbBgNqzRyL+6xIHrwsi0D9D+ObO046nBVQ8zJCRHXhjPcp18moCwOgHJ9M6LzkzOj+J+2ot8YcndGzMiBQ+2yAkjAkBm2i1Un79n0NSaKBKn1Dd0fExWQ95JIz3TyoRTPz8iigOp4rOfEiiZpNzTSFxRRC6Bm4U3uXc19K44886vtjUfs8cm06l3ChHlCKqxtXhU7NpNbhwCQLv2znceNRiap3lnE9taSKNkEEneqV5c8EtfPhq0+hvBoyTEsbNkk/Ukn+pyIzrSpGDHGEfhY1LP/In+MYOYUa8/f1zf8NGpNQf4Iv1lUZHV7SobAHdH1/pizVt+uLOszyQTLKypDlwOYFk1y6CQowZSVZSCCOoI6EZSpzrIexJEi3GPSlFUO0swmVqbkeE1u6geEeg65MpKOxpWbdPIriM7knbws5keTUOHoWvcJVL/EA3TA3as24nZ3JskjxyEqfPwzEAHj0yMukjC96V2xknY53L3hHURRbtwA/eLAf0ymHWuzrGqACxakb2IHJsyXXHpXGZRjm0NvwZH00rGykjH+VjhfsCB074SQybDC7eJWUB4vGjWRQIIPUHrg2XWyd2tMQDuvYAgNEfu1flxlnw63/iogT85MZ/llUxn/FlytxYlszftS7rESsb++XayfWiLOG9DGke6ZlIdFJKqWfaXBX7T0HJJXcGHt1wTDOYn2QKTJuKiQrbkg19mvIS/wAW9xhWLvIyjBu9kQksveoI0d7GxyW8XhXlRQ+bnFMaCXZUSnawCMBe1kM0Qq+nBNcn6k++Y/jOGRNpL7UYbe6Esr8qdxY7wPVTz+uGOzGRzKTA8Y2A7Y23LYXbaBGvdYqxQYGjyLOMdqQNGWmkjckhFdYtk8QIb7tU1EL4h7+mYpvldFuqo5/sDtMRF0atsqlS1cqw5jYH0Dhb/wBM6CTs1NUzRvKEeJnfbYU7Zj3sigNwNoI5uhz9cqXspNVDDHFLGWRJr2oV3MltGjMwG001mxR8Xpg7tREDuq6inKQqfCe7lXukunHK+Jb54PHOW2pPGGSsLIWh7An0xY6eZhuQhm2LRB/dKyMSR7A5zWr0Q3W0qhyPFuYsS3mTxvBPoVsYW0fYs00ZM28mlWK2sKqg7nCLbOAAoAUck+nOYdF2PtiknmBVUvYjDaZG4AsH7o3AmvSsIutvINegdLpVT5pFJoGkDMefW9oB9rzf28zLIyIDtVYo2cA25SNF8R6Dp8vt55LsdmLpEyh++kjsN5IWBka/ukgDn0XIvEdTqD3kq2zMTyW2qLY0R4QAoPn5Zpec+CfAY7LkSIQxpuohJ5T8xaUqBCgHHR23V08Nni8NnXNLKumV1hALRuBIBK2wcBQ3JU8qSKYk7uBxgDS73kvTJa2Apel30PCSL8MYK7z5nZ6ChQ9fsId4271bCtQorqfEsx9W8DDd1s+vTCUE2aRbRu7M0sEDJHqAyzxLNPUW0lbHETtXLbQGHPH44G7G0S6jUr3cTd2K7wEggbjQ6ABeSAByeOpy1ZDNq2dBt76NibPA7yOpCSeg3buc0RswtIi4QEgyF0hAVuGIV/M82xs1wAMvK+7JuyXxr2WRNJKDGq8dXXfIx5YhRd0TXQcL+OAvh1fHP/JF/wBZMLfFOhEYXunJiB2he8RxuCgF12sfm6kUCL6YJ7DPjl9xD/1kOF/yw/qBm7FkNuPndgy5FcWXrlMYy1cxKLFOEpNfI0GxhuBfd3hssSB8hc9QC10fbMmg0xlkRBwWYAcE9fYcn6DOwl+HZ9GAF1RG9gFji3CSRiBY2XV15k8D0zOc4rD2NJsFTtqCLlEWoUrQLSRsQLJ8LBwyEFj6dAKNZp7LYlXkmcgrG6w95IDbMNtqdpNKGJoX06Zn1D7phGpbi+8ckSMiry9GgtqAbYDrwD5nFoNK8zmVrCLbM7HgBegsnzJVfxyatZwM1nV6fuduwyuhkYF/AtMIxf2ZBI4bgn/tmGPteRXV1ITaQajAQeE3R2/N+N5LQdnWbMkYX5C1ki34AWh4m5Br+mX6+AQoGhVXQkjvz4iSD02kVCfar98r4rAsi7dcQzzLD4dx3FvPbKA+1SPlWmrjrXpxhHsbRqm1WKs6xSyNGTSqXQg97QsnaUBHFAn3GZ9dMGji1thpKEJB5qeMUJCOh+zAI96wf2QhZdQ1j+yILMT1kdQSfMkjfxyTzk1cR+QzodKkzMGdZI68Z8e2KvkMQ2g1fBCiqI+udD2d2WAkTSKFaBnJiDB9wYnufHVlRb7bs89cBzSrptPKii0PdhAw5d2JcyyV1A27QvTwt65V2d2c9rHqnPdahO9Pi84t0gb0ukonjiQZlJWrv9otYJaidY59RHEO6R9OFKgEbZCqqvXkG32k/wARwL2jMI3GwEPsiBJHKHukBVQfP+Lr6VhvtTRCSZWWQN3kSiUXcimFRbFQTfMQuiaIOB5e1XVnZaV3dmpQPAWJPWrZ+fXj69NIeiWGtR2QHjAhCLqaEsgMhMysqV3SIttZ+bn18qzZIriJBqK2oCZIrV6jkolupZSrqpO76AnAvZ3acsL7p5nSx0svIQeu5Lrnn5zftm+aSFnb9m2hX0ssb+O1XjcjEV4BuAB9L6DgmGnpjtA3suJg2okL2DDIBIoJDGUqnA6hqJ8PFV5DnGEywRL3K+OZTbMAzCMEigp8ILEeQPAHPPF/Y+nIhQO2xW1J3D721IqZq6UAZLJ9PPMHaHbjP4Y1ESABVr59qihb9Qa9K6kdM02ydIJfCferNJI24hUEjoeSwV1PIPIIBYg8GwB0JzDrHvVTRmwrF4lF8Kqn7AfQbU/C8Od5cUUkG1ZCIxOVWiWdVERuyKBCbl9SD54I7XRZtW7R0F70q1dFVD/afTat/UH1GTHMmxvVFE0dQRJuRWdS7brBKFiYlJqgOrV57hfQY8Xw3M8avGhdiSdqFDSV4WJ3feO6h/Dj9p9orLM7oRHuYsN6WQPugONxAqgAABmxW1GpgCczMrgRPG6GieQrgkMvSw3B8uR0puSQqTMfbPYckCi1faK3ua2M5/cA8hdbj1N+2Yewn+0l8/BH/wBVBmv4j7SMjbfBdDvDGCNzjrv4G4gg815msxfDC3qJATQMX9HXE7/h5Dzgx93j4+LOqyaMceWqMoQ5cpyANEMxUhlYqR0KmiPoR088Iw9vTqH8dl1CFjZZV4sI1+G65rrgpcI9irEZQs/yN4bvbRJHi3X4a5N0fpzkySrKBWEeyY1jjLpqI+8dNvdBGd1BcFuOhsKLvyOVPqSFZHdpDKykpSgsQfCXcEkeye/l56YO0ie9GmhjSLgHcWYbQSFL8jvHJ6A37LwcuaaCJnENySEeOaX5VUi3ZQpB3HoAD96uuZZvKLBup77vhUL1G32aBGCgA8UK9rJ6nzyhdB3Y+3fugaOwDdI3oe7BAHnyxHXNCSy6gmOLbHHwdgZIxQ43MLG81yete2P2l2NIZCY0JjAUBqKqoVQtuWoJdXZNG+Ccu6w8El/Y3dzLJpUVlMlNEzuD9rFe0EBQF3KWF2fLrmBpjaQxDo4+skvTcR6eQHkL9TjLp0jpmmG8EELCN5BHIO8kL+W7CfbcyIV1EA/8yrMSwB2G9sqKB0JN2etNxXXF5x+sfgIduLbOp8SCalB6OVRFgUH907+SOqx5FwWhZ+9B2JOqMR8wlBiMPXhty7r9JB5dJSrvjMgPEUqaopz4IpYw23nztenv74D3GJWSiwD6dmA5tgjOSPQ8/kuRFWht0S0GoOzfdPFG4RySCpLKByOvhkcAeoGZZ5woDRAAsCC1UbHXYPuA2Dxzz6cZYFCRzAkhS8QFAGwQ7jqRXAU/ljyiJERSrFiWbaSOAwXbuqqJC3V9CPXNcWSDY0LEKoLE9ABZJ9gOudHovh90hd3WRZSs67NpPh7vjcAPBZPViPlzFFLGvEp1ERN8RqqqQB4eRyRfnRyuWA92jrSyqgfw9XjJNSfzqQb9tp8jik2/Qw8JUOnVSSZDpoolvopmEpjo35gUePvj3wFoyqNGy2Q8Uivx0eTvYwParTDet1CRMZiofc+kNUQqBIQxC1wTtcew5wSzUk6j7wJ+hSRd9enyIR7PkR19wY7asqdOg4ACk+5dURr+mzII6xrLJVmQyQhCSLDMGdrHNBdq16tmdlabuQgtyWSv4txfd7Cmv22nLe29Ye8ZIyViQts2t8wY2ZLHXeeb+g8suvAhIIAAZ43Sj8qHxN0+YvygAHkbN9PPIT6pIpu8h7tkbrGA4AXi1O8WDxYYE0RY6ZHsyaRyYlZ7IZlon5lUsRXoQDfvXpmrsTtWPvB+0RQuLsSFdhVgDs3bPCVsC7U+vOJqvYIF6/tBpa3Udt0TRcgm6d6tyOlnJfDcm2dz/wC3X5ugH6nK+0JFeRmXfRN+MgtZ5NlQAefbI9kL9q38sf5CaMnCa+ILZV+H9cWLuzizppBkyx5euZ4s0LmYiwZNVyu8kDgI6B4k0iKTU0kgYiidicDbakAliG3c1xQ6E2GhiZ7o/UswUX7liAcv0WjZ1Zt8SKCLMjAeRPAok/8AKCecr7xF6KHPq1hfwUHn8fyyFj7lMIaTsclNzMNhYj7M7ncirUH5FFkeImrPmeM26nYjbKKohK7BqIdp8nLAgkseeT04qqGCtVK/eiR1barjb4aUKjWFWhQA9BmGRrJN3zf+/wA8XFvYX9ApNoYG+SdV/gkskf8A1EUqfrx9M16fQtJpnj3o3dyLICrhqjYFZmq7oeBumc/eEOxXeNxIsbOgtXoHayMKdSenIv8AHHJOtgthfsWdZ5NUC3d97GUVasbSAkYNdNvgs+hPpjNAGZoFLLLJQcgggGGMCSMeiltwu+WBB4zHJpf2RphZskRxtYG6N6ZnBPHyBR6eP2wnrpPBPwRqGEkQPHijikV2NdQ7Rv8AiEJ8+cnu0UvZh2CLToJiN8czgJdgFkRhuKq17eTXTnrXGZHih2mZmaXxAFdzKS721MTGLFKxNG+nrmnTxh9CWmJ2xybowK3MCO7qyPlDbf8A9gPTKJNX3UGn2Knj76RlYbgfH3Yvd7Rn88pCK5e2fFUaKIqA7tlUj3bp4W6dL/HNHaGqCxxSxKL2hRJ4leJ42Y7SFbZ8rKelHn6DCDHLfAierv8Auz5kEAWv65v7NR1g2bb7yRty0pBREUBgeh2s93fkecbSQrLfjSQF0C1TIk1L0UPFGgH4d0T9DlKJYDoGY+F9o5tHURTg8c24A/E5Z8SRRR6lgztUaxoEjonwIoA3EkAdeTZ5+XGk132KSIgWLc8Eka9CpRWALHkk25s/eGJdqob2x4oV00EpZi3eMsa7PNQGZvF06FQdvS6vrmLSqk4CMO7CfKw562xD2fFdEjkc8Ac5Z2jEiQQKzt/fOu0AjY7AKxthROw8e2WppRBEDKu5JaDMB4gsgtNoaqZQpeuniHOH+QB2l1KQsSFkLcggsYx5cEJ4uoHG4Zl1eo7x2faqbudqClHlQB6DNeolYJEz1IpDABgeVRyvUUw/A5qlg0x07SJxJdbGcl1PHK9A6/gT1y7rIgLl3ZMm2Vz/AO2P1kjH+eUZZ2etyP7Ih/KaLDqdoR2X3ixbcWaWi8ApDmhTmaM5epyTMtByV5AY4xiCnZmnWVShYK3zLd9RYrp58eY6DFqtFLp2PNEea7lIv6gGv9+mD42INjqOh9MJ9m9qlCFlHew/eRjdA/MUPVWqunBrnJdrKKwPpJdQeRLIi+bs7hQPfnn6CyfTLpu1gTQRJmNDfLEm4n+FVH+It+HTCK9mqF4V5dK4JDpbuD0J2Kp2uCK5IHv5ZavYXdj7FZGJ57yNhv2NQB27N0YJP5XyarMucR0wdNrZIVUusStzsjEMXHPLP4eOfu3d9awRq9XJIftHdiD0Ymh9F6L+AzpdKgVBH3GoVCQxDxh15FFrZlHQdaH0y3W9nxvZgijlYUQJN8TMAOQE8G49PWwOuCmk9BTYG0QOpiEJtpIiWjHUtExHexgeo4YD+bIdq6nvEMouxqZaIPIUqrRi/bYaPlWatONcjhotO8ZU2BHpyo48j4bIPI5OX/EWhCwO6xskcrRy7WWu7kt0li9gNykfXHa5BWCzXSd7JJpwtudOiow43uoTUNajjcWEnIqyfO8G9rOskI2c/s5WLjzR15f6d6r/AP5Bkj2qF1AZhxHLuR1+ZV3WVI++p544Is0fLNnZyrpNUzOfA7bYuBTJIQ6Sm+qr4D/NXocVcR7Aus03cgI39q1Fx+4OoQ/xngn0oD1w/wDCSFkVWBISdhIvPEUkZ3K3taE16rnLayNld1c2wZgxu7IJ3G/Pm86/4YnCaHWTkkSbWUN5khAsbfUGQ8+d+2PqYgJbOY7d1PeamZx0aRz+ubew5A0GoiY0rd2b9CSVVvb7QxWfQnAd5o7PezIn78Tj8VqRf1Qfnmjj8aEgh2jMIu54DOsEfDDiMtueyDwzeO/QX5+V8pCJENRfjBleyS7mSu6J5vwqLv0kIHJzTqUiGtlaQiTuzbXyiLEFQX+/I1BQvQFubqs57X6xppHlf5nYsfa/L6AcfhkR+Q3gWvhZG2sytwCNpO2ms8AgbfpWUXl0urLRrGaIUkhvvAH7gP7t2a9SczE5ovZI+Q07kSN7hB//AFjP+QxwcoLfaD/l/wAa/wCmTPtKjsObPriyeLDkXRz0WXrlEeXjKMiYyanIDJxoSaAJPoOT+QxiNWl0jyX3aM1VZUcC+lnoOhzVH2LOQD3dA9GdlVW/lZiA34HD3YWh/Z4GlkYQuSvNozbHvb4WO1ehPPJ4HsYFO/LdxqI+h3yN3rahx+KAgHyRKHreYvqO8aLUTNH2dLGigSRJLHI5CjURLJTqgIHirqnQ+uEA8xK96ssDA0Jo4zGyFjf2qgbZYy3O5a68+mYNR2Z3CDwLED/faja0jevdQKW2j3IJ9xlmll1G0nfqWTpcyoIjfT+2YivwyXnOB6Oi7On0+p3Q6nY2oQspVRSy7bHhEgCq98mq5GC+0OwIwwEbTQtYqxtH1AkYA17OT7DNZ0UGpQSahURhSmWCVSXboOg2EgDkCzj/APDRu2pqdQD90yrYbj5GII3D6g+1ZksPDop6Ob7V7OlViymVozTMAGVlDdSY/wB27o8jiiQeMfsU7XfSSn7KYhb6BXP9jKt+9fUH2wt2r2Nqo1QJMZDyVCSHfGx+6LO5lb05oj6khY+3NSbV5H39EZgNwK9Usi+b9eDWbJ8lgjTM+qhMDmLUw2QSNwJR+OLVqIZePMHNOogWfTwGNmLRv3LBhyqSsWiJI4Kg7xfHlhCOUdoQbZSzauEMV8jNCOSt0QXHPFc/iTmP4f2LKAkgKSqYnVhsdRJwG58J2ttNg+XTHbr2h1n0wfqCrJqWWqMybSeu1jM3H5DCWl2p2ZKWYjvJAiBepZadrv7tKnODJ9M0MU0binWaNSPdVlv8OR+ebe2fDotEnqJ5T/zOAv6DG80vf+hLyc+cLfDGiY6jTvQ2mbb1HWMByCPQgj9cwR6bdG7A2ycsv8B43D1o9R7g+uEfhuXYNQ//AKcLsvtI9QowHr9oR+WVN4YR2US3KwhjIZmYvI90rSGyTfkiAtz/ADHzGZdaIlIWIs1Xuc8Bz/Av3VHlfJ9umW6pe5Xuh85A70jy6ERX7cFvfj7uYMaQmOTkTj4soQwONpq3v/IlfXvov9cRxaL5pP5F/wCtFmfU7So7Ohx8huxZmaAvtXRlRHNxUw30BQVifEoHsb+mYlbOsl7ETUjTiElAdxYOwsPMeCASRsLRuLHp0OA9d2M8Ss54USBACRuIbftah04T9QemaRktGTRRp4Gc0ilj7f74yWngZ72AttUsa8lHVj7c4e7NJ0IillQSRzKGBVj8tcoy8bjypomvOro4WK9w8LxMkYlVV3UKIYDbHIB8rAFeeT67hifUCgB2drgYzG/dkUABIX3Ebt32dDaDYHDHy4Is4a1/ZqmNY9scJU2AST4vCH7zqHFbCCBYo2OScXagtTDLDHvSwCF2PIgPgaN6C7vEBtFjyrnwhNLqyhCSHfGo8N38vPAHUeYr7pLeRYGcvKHozyBkkImLq44pasD+E2AB6Vxh3T6CCNRLqT4iCUWWTeR5AyRKu7r5X0Bv0xarXLQXco4uGV7ZWUE0hP8AdyKSfHyRx0ABwH2tp3Rra6YAjzrjgWODx0IJB6+uV3ehaN2peSY/+bhauiB2hCj0VXVVX6DKW+HpFG+UxRIaO5nDXfmBFuJwZDp3f5EZv5VJ/oM1dpo8cptXjI2qthkJCKFFdLHGVVYTD2EtL2YgTvEcNzRkdzCgquQKLt19QfbL9RqkACPNHqEFkcElWP7sjuHXoPMfTOcl1DvRdmcjpuYtX0vpkQcOF7YWdTD2eWmWbSgCRWDd08iHcRVsjo3IJ6rwefPNHavZZ1bLqUUKH+zmjJ2mKVV27aNcHwkZyen1LRncjFG9VJH4cdR7Z2Xwz8T95LUy27KVJQAd8AOFdeBvFeFvqPPM5xlH5IaaeGDpdG+q0woKdRDRYKyM00QG1W8LElkAA9wfM5HtDRiQdmxVW+MAkdfHLz7cWTmTtbRNop0khf7NvHBIPNfQ+4uiM6T4olDrotdHXdIy79o2lT3gJNWaFhhX/fE3TVa/5odYZwsGoMb7kPKk9eQRyCCPMEWCPQ4ZjcQ6WaaOl790ijU+IoEPeSdfQ7AG69D1zPrOyy2ubTqK3TFR50rNYP02m80fGyrFKulj4SEG683kO9ifetg/DLbTaX5/Alg5wnFWLFmhIsWRJxt2AEtuNpF8Z+g/R0P+WMHyqGWpPwH6sMmeils6evfFjf788WRgsFabtVQ1hCosNtVrAJ+YoWFpdDiyOObrDC9qpLuLRybCGUsxQqu5t3XaoJBLVfi54OclFmuIMxVRZ5pV68k8AD3Jy3FGbOmiWJr7ub7Pw7kn4F0VUqzUOg6deOel5lPZGoUFo/tFbqVIbd1+YWQ34XWUp2eSEX5VAMkjmiBZZeB50ENDz5PTnMGolBawKUcKPRR0/H19ycST8MR0C6XUbKeHUIWFB0jdhQYGnj/CuCOPI42o0MnH7QkYFWHaRYH9DuV+T080vzvnBfdsirK/V7KAnrR5kI8xfT1+g5x8k+pPXzJOCix2dBDo403L+1xMpFuhWRlFGh41FbvRhktIkSh0j1StDVsk0UoTqK5A4e+hFEn8swy6FvDDGLPLSNYC7uVrd0CqAR9SfUZofTR7NnefZR+KV1Xl5GFBVLUP4VHP32I60n9/3+w0bOzgqMo02sF3YRu/CqfoEphfJYgCvLzx9T2fJIe8jm0/Jp4/2hXj3HzXca2n908jyJGAdR2kSndxqI4/NV+Z/eR+rn24HoBlOj7QliP2Ujpf7rEX9QDhwewtB6f4akcExxhXF7kWWN0Jv+78RIP8J/A+WYU7C1CsDJppyljdSNe2/FRAPNXzlZ7emJt2ST/5Ion/AFK3kG7anPSVkF3Uf2a3wPlShjSn6FgftDsuSNiNjlTyrFGG5T0PTg+o8jeWaLs4MAe+WOTdQVw616MXAIX8a6YU0vaesgAebVSRK1UH+0dh/DG3T6ttH1zT2l//AKHO42wgRgfeIVnavM8bQevT1yXKelX7+B1E6TQdgPqIGj1IChvECpVgJSOZoyD8r3ZX1J9cA9hK2neTQ6rwhidu8Hu5Ubh0/EAFSOQb9cBP8Ya0mzqH+g2gfTgZdN8YzSbBKsckasrbHBa66gsxJNg/0zNdOeU6oq4+Dv8AtCGLSzT66WiVjRYxXtVAnqzHjjoPrnkOr1DSSPI/zOzMfqxvD3xv22NTPtjYGCMKIwBQ5Ubj+fH4ZzZy+jBpW9inK3gbFiGLNyRjkTkiMicQIiTlF+O/Yf1GaCMqC2zey/5jJlopHU1ix7+mLIKOTjOG+x+1VhSQGMMzgKDQtQeJCG6qdvArzN/UHHl65q1ZmHZe1U/ZxGqlZSFWR+aMaHwIBfBoKSQOeRhf4b7I2J38u1SWKI0jp3Z3L0AF7m63dAe54zjgM2vrHZFjLeBPlXgAEkkn6+I8++Q4eEFmvtXV95OWbxKCFFmgUQ1XHyg8njpeGSEgEc7pEyt/ZQx2A5vlmY27KP4+poVnLYSPacsske0IHCrCm1QKsmio6K1sTY5GOUdAmb5WJheSRgju5WuhSNaISOPqCXYewCckHqJ1moG1Y14VLJA83bqSfMgUt+xrjNEmoXvGDnwRd93a11bkLfvYUkn93Mml1Crw0Ye6uzR49DVj8MEqAy42dBpNNFMfstM1Dli8xWJB57nIuvxBwtql0emi3GOGZzYVVV9u4Ve5pWLFRY5FXY6XifUrFDUTkINK7/IjN/KpP9BnQ9kLDpBI84WSdACqGmRHPyBm5BbgkgcCvXpVP2xONMGaUoshZYooqjQIv9o+1KschRd+fpgvV6bu4Iw3zO7sR5gKqBQfT52Ne+GZYYtaM2s1Tyu0kjFnY2ScoxZEnNKESxVkbx7wAV4jjYhgA5ONj1jHABicjeJjkbxDHyodW+n62uWXkW8/9+YxS0UjorGLH2YszKOXjy9MzxnNCnNTNlyjJrlYbJq2MROsWMDivAQ+T07KGtl3Dnw2QCfK65rK92K8BhzsmRX3STsCkKlkio93uLUvhHAALXQ5b88wxTSSSKqcsSQpaiRZLE2eF6sxP1zCos0Ov64TaGSKM+GnkG0gDlYxRbdfRm448gD65NUFke3NTvkV0bciqiRsetRAXY8iSS3/ADZkmn3RoCSWV5D9Q+03frYP6ZAadzxRyX7E58v1GNKg5GY5AnNv/DX9vzxDsxj+7+f+mMXJGINk1Ob07Mf+H8/9MTdlv1ta+p/7YByRgONm09mt1BB/PKJ9MydeR7YBaKTirHJyDNgMY5A45yJGIoYnKS3P+/UZbWZ2PiyZaGjraxZV3mLJKOZQ5chzOpy9WzQguGTByoHJhsCSwHHvIDHvGBLdjjKwcleAGnRKC4v3P5dMMQpuPPub/U4G0DgOL9/1wvdYGczT+xs1ELQN9DzwOepu/X6j1x27OYEgCwPPp688/Q/llDakmua4rjj86+mWCdq+ZvzP0xZJLTomAvaQB1PHGUrpmIsDjnk0On1xzOxB5NHryefr+OM0vhArp/s/nhkRbHoJPNfTi+fEaHH5fnlo7McgGiBdG/KzQquvvmHeT5n8zkxL5WcMjwPNEyHz5FjysetH6YO7RXwH6j+ub3a6vn6nB3aWpFbR16n2xjjsFschWWO2QJwNRjkLyROQJxFDNmYDk+w/Lkc/79c0HL9P3YgmsnvW2BB5BFcFySep+XgX65M3gqIW732x8wd4cbJoVsDMKrnrf6ZYzEHFiwi8FMkspyxZDixZaZJYJMRfHxYxEVfJbsWLAB9xy4axwKDGvwxYsBUOdQ+2958+PpX/AHx2nccb28/P0xYsVhSIDWP++354pJX4t25F9TixYMKRSjk3yeBfXIiU4sWJsdFjSHj3GQ34sWNMBM2PixYwI1kkhvzx8WS2Bf8A8N5Pj/T/AFzTo+wd8bN3hG1gBxYogkj5vWvyxYsw6knQ47J7ffFixZsVR//Z">
            <a:hlinkClick r:id="rId3"/>
          </p:cNvPr>
          <p:cNvSpPr>
            <a:spLocks noChangeAspect="1" noChangeArrowheads="1"/>
          </p:cNvSpPr>
          <p:nvPr/>
        </p:nvSpPr>
        <p:spPr bwMode="auto">
          <a:xfrm>
            <a:off x="5724128" y="1916832"/>
            <a:ext cx="3171825"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www.abbeville.com/blog/wp-content/uploads/2013/04/Anna-Atkin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235156" y="-407837"/>
            <a:ext cx="3507551" cy="43101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na Atkins - © Anna At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8" y="3645024"/>
            <a:ext cx="4780531" cy="31870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rngcsephotography.weebly.com/uploads/3/3/1/5/3315082/5232869_ori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14161" y="-545946"/>
            <a:ext cx="3461852" cy="46320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058" y="39155"/>
            <a:ext cx="9094543" cy="369332"/>
          </a:xfrm>
          <a:prstGeom prst="rect">
            <a:avLst/>
          </a:prstGeom>
          <a:solidFill>
            <a:srgbClr val="FFFF00"/>
          </a:solidFill>
        </p:spPr>
        <p:txBody>
          <a:bodyPr wrap="square" rtlCol="0">
            <a:spAutoFit/>
          </a:bodyPr>
          <a:lstStyle/>
          <a:p>
            <a:r>
              <a:rPr lang="en-GB" dirty="0" smtClean="0"/>
              <a:t>To be able to comment on the work of Anna Atkins</a:t>
            </a:r>
            <a:endParaRPr lang="en-GB" dirty="0"/>
          </a:p>
        </p:txBody>
      </p:sp>
      <p:sp>
        <p:nvSpPr>
          <p:cNvPr id="8" name="Right Arrow 7"/>
          <p:cNvSpPr/>
          <p:nvPr/>
        </p:nvSpPr>
        <p:spPr>
          <a:xfrm>
            <a:off x="395536" y="408487"/>
            <a:ext cx="6449380" cy="4316657"/>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Click on 1 of your Atkins images, right click and save as a picture, call it Atkins 1 in your large media file store , still life. Repeat this for the other images, call </a:t>
            </a:r>
            <a:r>
              <a:rPr lang="en-GB" sz="2000" dirty="0" err="1" smtClean="0">
                <a:solidFill>
                  <a:schemeClr val="tx1"/>
                </a:solidFill>
              </a:rPr>
              <a:t>ing</a:t>
            </a:r>
            <a:r>
              <a:rPr lang="en-GB" sz="2000" dirty="0" smtClean="0">
                <a:solidFill>
                  <a:schemeClr val="tx1"/>
                </a:solidFill>
              </a:rPr>
              <a:t> them 2 – 4.</a:t>
            </a:r>
          </a:p>
          <a:p>
            <a:pPr algn="ctr"/>
            <a:r>
              <a:rPr lang="en-GB" sz="2000" dirty="0" smtClean="0">
                <a:solidFill>
                  <a:schemeClr val="tx1"/>
                </a:solidFill>
              </a:rPr>
              <a:t>On your </a:t>
            </a:r>
            <a:r>
              <a:rPr lang="en-GB" sz="2000" dirty="0" err="1" smtClean="0">
                <a:solidFill>
                  <a:schemeClr val="tx1"/>
                </a:solidFill>
              </a:rPr>
              <a:t>weebly</a:t>
            </a:r>
            <a:r>
              <a:rPr lang="en-GB" sz="2000" dirty="0" smtClean="0">
                <a:solidFill>
                  <a:schemeClr val="tx1"/>
                </a:solidFill>
              </a:rPr>
              <a:t> site create a title Anna Atkins, drag in a slide show and upload the four images</a:t>
            </a:r>
          </a:p>
          <a:p>
            <a:pPr algn="ctr"/>
            <a:endParaRPr lang="en-GB" sz="2000" dirty="0">
              <a:solidFill>
                <a:schemeClr val="tx1"/>
              </a:solidFill>
            </a:endParaRPr>
          </a:p>
        </p:txBody>
      </p:sp>
      <p:sp>
        <p:nvSpPr>
          <p:cNvPr id="9" name="Right Arrow 8"/>
          <p:cNvSpPr/>
          <p:nvPr/>
        </p:nvSpPr>
        <p:spPr>
          <a:xfrm>
            <a:off x="1475656" y="4495502"/>
            <a:ext cx="5369260" cy="25389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Upload your description of making a cyanotype – Add a text box to </a:t>
            </a:r>
            <a:r>
              <a:rPr lang="en-GB" sz="2000" dirty="0" err="1" smtClean="0">
                <a:solidFill>
                  <a:schemeClr val="tx1"/>
                </a:solidFill>
              </a:rPr>
              <a:t>weebly</a:t>
            </a:r>
            <a:r>
              <a:rPr lang="en-GB" sz="2000" dirty="0" smtClean="0">
                <a:solidFill>
                  <a:schemeClr val="tx1"/>
                </a:solidFill>
              </a:rPr>
              <a:t> and copy and paste your words from your homework. </a:t>
            </a:r>
            <a:endParaRPr lang="en-GB" sz="2000" dirty="0">
              <a:solidFill>
                <a:schemeClr val="tx1"/>
              </a:solidFill>
            </a:endParaRPr>
          </a:p>
        </p:txBody>
      </p:sp>
    </p:spTree>
    <p:extLst>
      <p:ext uri="{BB962C8B-B14F-4D97-AF65-F5344CB8AC3E}">
        <p14:creationId xmlns:p14="http://schemas.microsoft.com/office/powerpoint/2010/main" val="908591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10" descr="http://upload.wikimedia.org/wikipedia/commons/c/c4/Anna_Atkins_algae_cyanoty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351247" y="3085646"/>
            <a:ext cx="3212976" cy="433173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data:image/jpeg;base64,/9j/4AAQSkZJRgABAQAAAQABAAD/2wCEAAkGBxQSEhUUEhQVFBUXFxQYGBcVFxgYGBcXFBcYFxUXFxgYHSggGBslHBYVITEhJikrLi4uGCAzODMsNygtLisBCgoKDg0OGxAQGiwkHyQ0LCwsLCwvLCwsLCwsLCw0LCwsLCwsLC0sLCwsLCwsLCwsLCwsLCwsLCwsLCwsLCwsLP/AABEIAQUAwQMBIgACEQEDEQH/xAAbAAABBQEBAAAAAAAAAAAAAAAFAAECAwQGB//EAEQQAAICAQMBBgMFBQYEBQUBAAECAxEABBIhMQUTIkFRYQYycSNCgZGhFFJicrEzQ7LB4fAVgrPRJDRTY3ODkpOiowf/xAAZAQADAQEBAAAAAAAAAAAAAAAAAQIDBAX/xAAqEQACAgIBBAEEAAcAAAAAAAAAAQIRITESAzJBYSJRcYHwEyNCkbHB4f/aAAwDAQACEQMRAD8A5+FbIA6n/PDo+GdRbAJYXqfKiu8denh5/wBeMBaerF2RxYBo150aOdx/xNpNKun04DRtSnveXTwqdt2AWDLIwNdCKHGexNtVR5yS8nHVkNgzf2t2e+nkaKT5lq69xY/Ssx5aaeUTodFyYXGU5MHACO3G25K8WMRHZirJXiOAyOOoxY94MCVZA5LdjHACOIDHIxDEMjWPixwMYDjHGMDjjARMHHOQGSGIRCRcv7DlIMtebQj8yRkCMl2UOZP/AJdP/U5n1e0uGzm+69sWS3/XFncYG6DrznWpDCsSFW4dXBWQBbUkEBZAdneqdxG6uCBxnJRZ0PZk/wBk4fUCMbTsXcx8Qr5o1UghhxuPP1zimjdGmKULqleVA6yJt8V0T3ezdZ5uwD7XWDptF3ndSK4LSttcHw7JSbIPkFogg36+ma9MxZkjd43VWBR1PyE0SKYKdp6Hjjr5c59KrrUZ8JGoiJUj71OPy/rYxIDN2jp1ileNW3hSVuvNeGr1Fg85SMMarvNXZXYBCFXbQEjcMWbwr4rKseTxYHnm19Hpolbee8Qd28clUX79GNFQQSq7Aasc+l4c6Wdhxs5onGvFWSaJgAxFBr2nyNGjX0PGaEkbx8iuPeAxHEDjY+MCWROI4sAGxA4iMQxAOcasfEMAN/YumjeUd8SsQ5dgrNS9OdvyiyBflhntz4WMMdx+NlJLEWbQ0UoDjgWSelVdWL0afsqKLTJNG5YynuW3dKkQhlABPy/OSf8A06wdrO1NU8e9Cy6f+zULVbUXaFYdW8I5uxz9Mw5OUriy6SWQCuTByAxwc6DIsBwh2BGGGo9m05/Jjg0Zv7B6T/zab/GRmXV7S+ns5juB6YstsYs7bMqZamE+yZo1Ld4hcspVeVAUtwWJINEeRHTBq5YmcrVo0COo08IYVIzDjhVDEeo3HaD+AzRDPH4Uk3rRjZJCBaqBahgL3JTcea+VjjMKwyR7ZB4TuIFHxK6noR1U/wBcMTaKbURieZCgUU0235lWgC62LYCgCOvH1yHjbGhtF3SyqrI0b+IblcMsgk6HkcCjwVJB4y3spiViFAhVWSQkWRGsoAUH7pNCvp74L/bwAI9m6Nb27jUgvklXHyG6Ncj2PXNmoQpMkyhu6cqBYqlIpo28g1X9RRHXE14GQh7PSQCQyLGrzOu2udgCuWUDigrMPqAPPCXxJq0EEUe1GeruyCpIXcxVTQJII5BumPngvTSbX68QxsqmvOzyL89zsRfthfugyJpmjaMySxlnCcRkgBdzkXK7CQXyANw464pbTYI5uPQyNW1CdwsV1IL7AQOtbuMqmjKsVYUVJBHoRwc6xdZ3Yj7kESoqQLNe6xIBK5CUSWttqjyDH2zn+2Yys0gbcGDEHftDEjqSF4F9ePXqeuXCbbBqkYMYZLGIzQkV4rxqx8GAsWLFWIAh2H2es8ojeVYVPVmI/IWRZOGtd2DCkMw3HvIZXQGjcg7tHFLf8xvyWycq7E7IhaAykPLJ9qBGB4ARtSmPUV3qSX6D2Ob9b2m2nikgdu8eN+6WQorUjxKWBRj4hSlQTzWc8pNy+LNElWQV2bIg0j7yy1IxUjnlowhAXjxbGc35VnQ9l9pB9GYmhWGGlSMyyFe83bmkPebRuNLdAc5zW9xJHBEA7hyxIAsyPtLBQeF2hQLrim6DCnxGvdhpIpVcs8okG4N4HbwxlWblVBXop63Y4xTim6+oRdI5Fko1YNeY6H3HtiGNiOdJkSwt8LQ7/wBoA6juG/8AsZmP6A4IvCXwy5B1FdT3H5d5R/QnM+r2lQ2c5xiynuz64s7DM2rlsb0QRXHPIBHHqDwcpXJjOcsPTfEkzRkCRw7vuYrSAKBSqu0A+pJ+gzX2ZHJHTL3nfHly3VEPQbCfFu4NvQ6AXecwMN/D7zW3dI0nmVEjpRogMdjKTwTz5C+mZyiksFJ5F2jJ3bXt+1bxF2Hj8XO4rdIx9KsdeLFUdmzMGI2l0Nd4Pp0bceFYdQT/AEJwzqOztm5pI0UrzIfmVN3Tb03M3kpLHzNDkgdTq2cAHhR0XgAfgABfvhGmhPASi0myZldwI3WQiQeJGAtlbjqA6rY6jnCA17gxRSecUQr5h3kErFOn71VY/fBwd2CDIHhb5XB2mwCsoFqFJ832hCPcemZtBNtsuLEXiW/J78K/S+SP4Ticb2NYDiaF4XiBYRjuGfvRW9VjW5Nl8As3G7qRVUMp7a00Memi3I3fuoZ2QjhgCAJAwNfeuqJKn0x01RmeLzCwxR8g0XZw1fSk/Q5u7X05lSQBwNPGDc20EzToFFkgE7RZUbePLnrmdtNWV4dHFYxwl2l2LLAAzowXwDcw2+J13FQDy1ci/bB150qSatGbVbI4rxzkRjAleHuz/htmI707F2d6dtFu7tlLgdGClQSAbphWAKzpNL8U6xVLx0I1AB+zBTih4mIsseLs85l1OVfEqNXk2NpVg3RRO/iLJIGI5Bp4pBt4KOlpfvXXA8OtDyaid1sX3oW+O8LgRA+ZA3Gx6A5OftIS/aRqIpY7bapJRo/mag3QKbbb0omumVt4UVYlDGY95W3eVVSyKtMDyG7zn0C5MU1vY36N3w1vd95Q90G3N3acu/3RfzHxGzztHnWUfFHaDSlQ0aIAXCMrl76Fhusqa3AEgdfPisKaetNGjapndS1tEq2sh2sFQvu2hF67a5INWADm74uniTTbe52lgNpHC0538106sdtjoeKrM+XzToqvief3jHHbFedZkPeb/hmJnkmVQSfsT+Cybm/QE/hg/CfwlIVkn2mjsj5Hu4BH4gkZl1e0qGzl9wxst7sYs7DMuTLBkFGTGc5ZLNWi1bxNujYo1EWOtHrmZc7SXsbSQgjvopWIB2SP3bUQpUI6bqcURyKO72yJyS2NKwR2VE0zM0kckys5JIk2L3h5JY0RdE/ni13Z+1+7GnkRt1faShuvQWqge92c6rRaqMFwBFEW/tEYLIkl3wyI1Cx1NDy8OBpuy12STRfs6JyoKSOx3N4dqmQccEk16DMlPP0K44AercbwASEFbSoPQ0S4BPU9bu+g8s3dtruELJz3q7moEFpgSjeHyJpT6eInzzPJo3KJwnhsBhInNktRBbgiz+ea33Lo9zfMs21G3htivGS4FE18g/M1ml6IKhJ4hEjUFUiRxXSvtSt9eLHHUD3NnZNaFWNXGytpVD4mSNeIUSIcSTVbktSgsCboAc1BL3C3VysBtB57teCGI/ePFDyHPnmvsJ2Eo2H/AMQ+7a78iMbWZnN9XI6enJ5sZM43kqLNvxJM+qljCxSIX4UO995toBmA6N1B8v1wb2n2G0KK5ItlRihBDoGHVh5DcCoJ6kZu0/aioUdiahiES80zO9tLtPWxu27vK761eXtObWTIZZe8EXhA4KR1Z2hV6GsI2qSwhunb8gU5drdC8RUSKVLKGW+pU9D+mEfhVb1CkD5Vc8qGX5GoPfABNLfqRnQfHk0TxxdVkKowUISGBHALmgNoJ4F8nHLqVNRJUfjYP+DJIiyR7GaYtJtdSqbFZCrDcfnPUgHoR164W1uicbhVpKAkiqKMgb5ZlVfslmBHk3i9st7CSFo+8gUpII1UlJlLDgbe8JKeI8eHkHaL5GBfiDRITchZSb8bRokhPmH8aiUe4W/c5hfKZpqJz88TwSUbDKbFgjcPI0eaI8vqM19syFSiDcsQijpQa3B1ErX6+KRhzlbBgNqzRyL+6xIHrwsi0D9D+ObO046nBVQ8zJCRHXhjPcp18moCwOgHJ9M6LzkzOj+J+2ot8YcndGzMiBQ+2yAkjAkBm2i1Un79n0NSaKBKn1Dd0fExWQ95JIz3TyoRTPz8iigOp4rOfEiiZpNzTSFxRRC6Bm4U3uXc19K44886vtjUfs8cm06l3ChHlCKqxtXhU7NpNbhwCQLv2znceNRiap3lnE9taSKNkEEneqV5c8EtfPhq0+hvBoyTEsbNkk/Ukn+pyIzrSpGDHGEfhY1LP/In+MYOYUa8/f1zf8NGpNQf4Iv1lUZHV7SobAHdH1/pizVt+uLOszyQTLKypDlwOYFk1y6CQowZSVZSCCOoI6EZSpzrIexJEi3GPSlFUO0swmVqbkeE1u6geEeg65MpKOxpWbdPIriM7knbws5keTUOHoWvcJVL/EA3TA3as24nZ3JskjxyEqfPwzEAHj0yMukjC96V2xknY53L3hHURRbtwA/eLAf0ymHWuzrGqACxakb2IHJsyXXHpXGZRjm0NvwZH00rGykjH+VjhfsCB074SQybDC7eJWUB4vGjWRQIIPUHrg2XWyd2tMQDuvYAgNEfu1flxlnw63/iogT85MZ/llUxn/FlytxYlszftS7rESsb++XayfWiLOG9DGke6ZlIdFJKqWfaXBX7T0HJJXcGHt1wTDOYn2QKTJuKiQrbkg19mvIS/wAW9xhWLvIyjBu9kQksveoI0d7GxyW8XhXlRQ+bnFMaCXZUSnawCMBe1kM0Qq+nBNcn6k++Y/jOGRNpL7UYbe6Esr8qdxY7wPVTz+uGOzGRzKTA8Y2A7Y23LYXbaBGvdYqxQYGjyLOMdqQNGWmkjckhFdYtk8QIb7tU1EL4h7+mYpvldFuqo5/sDtMRF0atsqlS1cqw5jYH0Dhb/wBM6CTs1NUzRvKEeJnfbYU7Zj3sigNwNoI5uhz9cqXspNVDDHFLGWRJr2oV3MltGjMwG001mxR8Xpg7tREDuq6inKQqfCe7lXukunHK+Jb54PHOW2pPGGSsLIWh7An0xY6eZhuQhm2LRB/dKyMSR7A5zWr0Q3W0qhyPFuYsS3mTxvBPoVsYW0fYs00ZM28mlWK2sKqg7nCLbOAAoAUck+nOYdF2PtiknmBVUvYjDaZG4AsH7o3AmvSsIutvINegdLpVT5pFJoGkDMefW9oB9rzf28zLIyIDtVYo2cA25SNF8R6Dp8vt55LsdmLpEyh++kjsN5IWBka/ukgDn0XIvEdTqD3kq2zMTyW2qLY0R4QAoPn5Zpec+CfAY7LkSIQxpuohJ5T8xaUqBCgHHR23V08Nni8NnXNLKumV1hALRuBIBK2wcBQ3JU8qSKYk7uBxgDS73kvTJa2Apel30PCSL8MYK7z5nZ6ChQ9fsId4271bCtQorqfEsx9W8DDd1s+vTCUE2aRbRu7M0sEDJHqAyzxLNPUW0lbHETtXLbQGHPH44G7G0S6jUr3cTd2K7wEggbjQ6ABeSAByeOpy1ZDNq2dBt76NibPA7yOpCSeg3buc0RswtIi4QEgyF0hAVuGIV/M82xs1wAMvK+7JuyXxr2WRNJKDGq8dXXfIx5YhRd0TXQcL+OAvh1fHP/JF/wBZMLfFOhEYXunJiB2he8RxuCgF12sfm6kUCL6YJ7DPjl9xD/1kOF/yw/qBm7FkNuPndgy5FcWXrlMYy1cxKLFOEpNfI0GxhuBfd3hssSB8hc9QC10fbMmg0xlkRBwWYAcE9fYcn6DOwl+HZ9GAF1RG9gFji3CSRiBY2XV15k8D0zOc4rD2NJsFTtqCLlEWoUrQLSRsQLJ8LBwyEFj6dAKNZp7LYlXkmcgrG6w95IDbMNtqdpNKGJoX06Zn1D7phGpbi+8ckSMiry9GgtqAbYDrwD5nFoNK8zmVrCLbM7HgBegsnzJVfxyatZwM1nV6fuduwyuhkYF/AtMIxf2ZBI4bgn/tmGPteRXV1ITaQajAQeE3R2/N+N5LQdnWbMkYX5C1ki34AWh4m5Br+mX6+AQoGhVXQkjvz4iSD02kVCfar98r4rAsi7dcQzzLD4dx3FvPbKA+1SPlWmrjrXpxhHsbRqm1WKs6xSyNGTSqXQg97QsnaUBHFAn3GZ9dMGji1thpKEJB5qeMUJCOh+zAI96wf2QhZdQ1j+yILMT1kdQSfMkjfxyTzk1cR+QzodKkzMGdZI68Z8e2KvkMQ2g1fBCiqI+udD2d2WAkTSKFaBnJiDB9wYnufHVlRb7bs89cBzSrptPKii0PdhAw5d2JcyyV1A27QvTwt65V2d2c9rHqnPdahO9Pi84t0gb0ukonjiQZlJWrv9otYJaidY59RHEO6R9OFKgEbZCqqvXkG32k/wARwL2jMI3GwEPsiBJHKHukBVQfP+Lr6VhvtTRCSZWWQN3kSiUXcimFRbFQTfMQuiaIOB5e1XVnZaV3dmpQPAWJPWrZ+fXj69NIeiWGtR2QHjAhCLqaEsgMhMysqV3SIttZ+bn18qzZIriJBqK2oCZIrV6jkolupZSrqpO76AnAvZ3acsL7p5nSx0svIQeu5Lrnn5zftm+aSFnb9m2hX0ssb+O1XjcjEV4BuAB9L6DgmGnpjtA3suJg2okL2DDIBIoJDGUqnA6hqJ8PFV5DnGEywRL3K+OZTbMAzCMEigp8ILEeQPAHPPF/Y+nIhQO2xW1J3D721IqZq6UAZLJ9PPMHaHbjP4Y1ESABVr59qihb9Qa9K6kdM02ydIJfCferNJI24hUEjoeSwV1PIPIIBYg8GwB0JzDrHvVTRmwrF4lF8Kqn7AfQbU/C8Od5cUUkG1ZCIxOVWiWdVERuyKBCbl9SD54I7XRZtW7R0F70q1dFVD/afTat/UH1GTHMmxvVFE0dQRJuRWdS7brBKFiYlJqgOrV57hfQY8Xw3M8avGhdiSdqFDSV4WJ3feO6h/Dj9p9orLM7oRHuYsN6WQPugONxAqgAABmxW1GpgCczMrgRPG6GieQrgkMvSw3B8uR0puSQqTMfbPYckCi1faK3ua2M5/cA8hdbj1N+2Yewn+0l8/BH/wBVBmv4j7SMjbfBdDvDGCNzjrv4G4gg815msxfDC3qJATQMX9HXE7/h5Dzgx93j4+LOqyaMceWqMoQ5cpyANEMxUhlYqR0KmiPoR088Iw9vTqH8dl1CFjZZV4sI1+G65rrgpcI9irEZQs/yN4bvbRJHi3X4a5N0fpzkySrKBWEeyY1jjLpqI+8dNvdBGd1BcFuOhsKLvyOVPqSFZHdpDKykpSgsQfCXcEkeye/l56YO0ie9GmhjSLgHcWYbQSFL8jvHJ6A37LwcuaaCJnENySEeOaX5VUi3ZQpB3HoAD96uuZZvKLBup77vhUL1G32aBGCgA8UK9rJ6nzyhdB3Y+3fugaOwDdI3oe7BAHnyxHXNCSy6gmOLbHHwdgZIxQ43MLG81yete2P2l2NIZCY0JjAUBqKqoVQtuWoJdXZNG+Ccu6w8El/Y3dzLJpUVlMlNEzuD9rFe0EBQF3KWF2fLrmBpjaQxDo4+skvTcR6eQHkL9TjLp0jpmmG8EELCN5BHIO8kL+W7CfbcyIV1EA/8yrMSwB2G9sqKB0JN2etNxXXF5x+sfgIduLbOp8SCalB6OVRFgUH907+SOqx5FwWhZ+9B2JOqMR8wlBiMPXhty7r9JB5dJSrvjMgPEUqaopz4IpYw23nztenv74D3GJWSiwD6dmA5tgjOSPQ8/kuRFWht0S0GoOzfdPFG4RySCpLKByOvhkcAeoGZZ5woDRAAsCC1UbHXYPuA2Dxzz6cZYFCRzAkhS8QFAGwQ7jqRXAU/ljyiJERSrFiWbaSOAwXbuqqJC3V9CPXNcWSDY0LEKoLE9ABZJ9gOudHovh90hd3WRZSs67NpPh7vjcAPBZPViPlzFFLGvEp1ERN8RqqqQB4eRyRfnRyuWA92jrSyqgfw9XjJNSfzqQb9tp8jik2/Qw8JUOnVSSZDpoolvopmEpjo35gUePvj3wFoyqNGy2Q8Uivx0eTvYwParTDet1CRMZiofc+kNUQqBIQxC1wTtcew5wSzUk6j7wJ+hSRd9enyIR7PkR19wY7asqdOg4ACk+5dURr+mzII6xrLJVmQyQhCSLDMGdrHNBdq16tmdlabuQgtyWSv4txfd7Cmv22nLe29Ye8ZIyViQts2t8wY2ZLHXeeb+g8suvAhIIAAZ43Sj8qHxN0+YvygAHkbN9PPIT6pIpu8h7tkbrGA4AXi1O8WDxYYE0RY6ZHsyaRyYlZ7IZlon5lUsRXoQDfvXpmrsTtWPvB+0RQuLsSFdhVgDs3bPCVsC7U+vOJqvYIF6/tBpa3Udt0TRcgm6d6tyOlnJfDcm2dz/wC3X5ugH6nK+0JFeRmXfRN+MgtZ5NlQAefbI9kL9q38sf5CaMnCa+ILZV+H9cWLuzizppBkyx5euZ4s0LmYiwZNVyu8kDgI6B4k0iKTU0kgYiidicDbakAliG3c1xQ6E2GhiZ7o/UswUX7liAcv0WjZ1Zt8SKCLMjAeRPAok/8AKCecr7xF6KHPq1hfwUHn8fyyFj7lMIaTsclNzMNhYj7M7ncirUH5FFkeImrPmeM26nYjbKKohK7BqIdp8nLAgkseeT04qqGCtVK/eiR1barjb4aUKjWFWhQA9BmGRrJN3zf+/wA8XFvYX9ApNoYG+SdV/gkskf8A1EUqfrx9M16fQtJpnj3o3dyLICrhqjYFZmq7oeBumc/eEOxXeNxIsbOgtXoHayMKdSenIv8AHHJOtgthfsWdZ5NUC3d97GUVasbSAkYNdNvgs+hPpjNAGZoFLLLJQcgggGGMCSMeiltwu+WBB4zHJpf2RphZskRxtYG6N6ZnBPHyBR6eP2wnrpPBPwRqGEkQPHijikV2NdQ7Rv8AiEJ8+cnu0UvZh2CLToJiN8czgJdgFkRhuKq17eTXTnrXGZHih2mZmaXxAFdzKS721MTGLFKxNG+nrmnTxh9CWmJ2xybowK3MCO7qyPlDbf8A9gPTKJNX3UGn2Knj76RlYbgfH3Yvd7Rn88pCK5e2fFUaKIqA7tlUj3bp4W6dL/HNHaGqCxxSxKL2hRJ4leJ42Y7SFbZ8rKelHn6DCDHLfAierv8Auz5kEAWv65v7NR1g2bb7yRty0pBREUBgeh2s93fkecbSQrLfjSQF0C1TIk1L0UPFGgH4d0T9DlKJYDoGY+F9o5tHURTg8c24A/E5Z8SRRR6lgztUaxoEjonwIoA3EkAdeTZ5+XGk132KSIgWLc8Eka9CpRWALHkk25s/eGJdqob2x4oV00EpZi3eMsa7PNQGZvF06FQdvS6vrmLSqk4CMO7CfKw562xD2fFdEjkc8Ac5Z2jEiQQKzt/fOu0AjY7AKxthROw8e2WppRBEDKu5JaDMB4gsgtNoaqZQpeuniHOH+QB2l1KQsSFkLcggsYx5cEJ4uoHG4Zl1eo7x2faqbudqClHlQB6DNeolYJEz1IpDABgeVRyvUUw/A5qlg0x07SJxJdbGcl1PHK9A6/gT1y7rIgLl3ZMm2Vz/AO2P1kjH+eUZZ2etyP7Ih/KaLDqdoR2X3ixbcWaWi8ApDmhTmaM5epyTMtByV5AY4xiCnZmnWVShYK3zLd9RYrp58eY6DFqtFLp2PNEea7lIv6gGv9+mD42INjqOh9MJ9m9qlCFlHew/eRjdA/MUPVWqunBrnJdrKKwPpJdQeRLIi+bs7hQPfnn6CyfTLpu1gTQRJmNDfLEm4n+FVH+It+HTCK9mqF4V5dK4JDpbuD0J2Kp2uCK5IHv5ZavYXdj7FZGJ57yNhv2NQB27N0YJP5XyarMucR0wdNrZIVUusStzsjEMXHPLP4eOfu3d9awRq9XJIftHdiD0Ymh9F6L+AzpdKgVBH3GoVCQxDxh15FFrZlHQdaH0y3W9nxvZgijlYUQJN8TMAOQE8G49PWwOuCmk9BTYG0QOpiEJtpIiWjHUtExHexgeo4YD+bIdq6nvEMouxqZaIPIUqrRi/bYaPlWatONcjhotO8ZU2BHpyo48j4bIPI5OX/EWhCwO6xskcrRy7WWu7kt0li9gNykfXHa5BWCzXSd7JJpwtudOiow43uoTUNajjcWEnIqyfO8G9rOskI2c/s5WLjzR15f6d6r/AP5Bkj2qF1AZhxHLuR1+ZV3WVI++p544Is0fLNnZyrpNUzOfA7bYuBTJIQ6Sm+qr4D/NXocVcR7Aus03cgI39q1Fx+4OoQ/xngn0oD1w/wDCSFkVWBISdhIvPEUkZ3K3taE16rnLayNld1c2wZgxu7IJ3G/Pm86/4YnCaHWTkkSbWUN5khAsbfUGQ8+d+2PqYgJbOY7d1PeamZx0aRz+ubew5A0GoiY0rd2b9CSVVvb7QxWfQnAd5o7PezIn78Tj8VqRf1Qfnmjj8aEgh2jMIu54DOsEfDDiMtueyDwzeO/QX5+V8pCJENRfjBleyS7mSu6J5vwqLv0kIHJzTqUiGtlaQiTuzbXyiLEFQX+/I1BQvQFubqs57X6xppHlf5nYsfa/L6AcfhkR+Q3gWvhZG2sytwCNpO2ms8AgbfpWUXl0urLRrGaIUkhvvAH7gP7t2a9SczE5ovZI+Q07kSN7hB//AFjP+QxwcoLfaD/l/wAa/wCmTPtKjsObPriyeLDkXRz0WXrlEeXjKMiYyanIDJxoSaAJPoOT+QxiNWl0jyX3aM1VZUcC+lnoOhzVH2LOQD3dA9GdlVW/lZiA34HD3YWh/Z4GlkYQuSvNozbHvb4WO1ehPPJ4HsYFO/LdxqI+h3yN3rahx+KAgHyRKHreYvqO8aLUTNH2dLGigSRJLHI5CjURLJTqgIHirqnQ+uEA8xK96ssDA0Jo4zGyFjf2qgbZYy3O5a68+mYNR2Z3CDwLED/faja0jevdQKW2j3IJ9xlmll1G0nfqWTpcyoIjfT+2YivwyXnOB6Oi7On0+p3Q6nY2oQspVRSy7bHhEgCq98mq5GC+0OwIwwEbTQtYqxtH1AkYA17OT7DNZ0UGpQSahURhSmWCVSXboOg2EgDkCzj/APDRu2pqdQD90yrYbj5GII3D6g+1ZksPDop6Ob7V7OlViymVozTMAGVlDdSY/wB27o8jiiQeMfsU7XfSSn7KYhb6BXP9jKt+9fUH2wt2r2Nqo1QJMZDyVCSHfGx+6LO5lb05oj6khY+3NSbV5H39EZgNwK9Usi+b9eDWbJ8lgjTM+qhMDmLUw2QSNwJR+OLVqIZePMHNOogWfTwGNmLRv3LBhyqSsWiJI4Kg7xfHlhCOUdoQbZSzauEMV8jNCOSt0QXHPFc/iTmP4f2LKAkgKSqYnVhsdRJwG58J2ttNg+XTHbr2h1n0wfqCrJqWWqMybSeu1jM3H5DCWl2p2ZKWYjvJAiBepZadrv7tKnODJ9M0MU0binWaNSPdVlv8OR+ebe2fDotEnqJ5T/zOAv6DG80vf+hLyc+cLfDGiY6jTvQ2mbb1HWMByCPQgj9cwR6bdG7A2ycsv8B43D1o9R7g+uEfhuXYNQ//AKcLsvtI9QowHr9oR+WVN4YR2US3KwhjIZmYvI90rSGyTfkiAtz/ADHzGZdaIlIWIs1Xuc8Bz/Av3VHlfJ9umW6pe5Xuh85A70jy6ERX7cFvfj7uYMaQmOTkTj4soQwONpq3v/IlfXvov9cRxaL5pP5F/wCtFmfU7So7Ohx8huxZmaAvtXRlRHNxUw30BQVifEoHsb+mYlbOsl7ETUjTiElAdxYOwsPMeCASRsLRuLHp0OA9d2M8Ss54USBACRuIbftah04T9QemaRktGTRRp4Gc0ilj7f74yWngZ72AttUsa8lHVj7c4e7NJ0IillQSRzKGBVj8tcoy8bjypomvOro4WK9w8LxMkYlVV3UKIYDbHIB8rAFeeT67hifUCgB2drgYzG/dkUABIX3Ebt32dDaDYHDHy4Is4a1/ZqmNY9scJU2AST4vCH7zqHFbCCBYo2OScXagtTDLDHvSwCF2PIgPgaN6C7vEBtFjyrnwhNLqyhCSHfGo8N38vPAHUeYr7pLeRYGcvKHozyBkkImLq44pasD+E2AB6Vxh3T6CCNRLqT4iCUWWTeR5AyRKu7r5X0Bv0xarXLQXco4uGV7ZWUE0hP8AdyKSfHyRx0ABwH2tp3Rra6YAjzrjgWODx0IJB6+uV3ehaN2peSY/+bhauiB2hCj0VXVVX6DKW+HpFG+UxRIaO5nDXfmBFuJwZDp3f5EZv5VJ/oM1dpo8cptXjI2qthkJCKFFdLHGVVYTD2EtL2YgTvEcNzRkdzCgquQKLt19QfbL9RqkACPNHqEFkcElWP7sjuHXoPMfTOcl1DvRdmcjpuYtX0vpkQcOF7YWdTD2eWmWbSgCRWDd08iHcRVsjo3IJ6rwefPNHavZZ1bLqUUKH+zmjJ2mKVV27aNcHwkZyen1LRncjFG9VJH4cdR7Z2Xwz8T95LUy27KVJQAd8AOFdeBvFeFvqPPM5xlH5IaaeGDpdG+q0woKdRDRYKyM00QG1W8LElkAA9wfM5HtDRiQdmxVW+MAkdfHLz7cWTmTtbRNop0khf7NvHBIPNfQ+4uiM6T4olDrotdHXdIy79o2lT3gJNWaFhhX/fE3TVa/5odYZwsGoMb7kPKk9eQRyCCPMEWCPQ4ZjcQ6WaaOl790ijU+IoEPeSdfQ7AG69D1zPrOyy2ubTqK3TFR50rNYP02m80fGyrFKulj4SEG683kO9ifetg/DLbTaX5/Alg5wnFWLFmhIsWRJxt2AEtuNpF8Z+g/R0P+WMHyqGWpPwH6sMmeils6evfFjf788WRgsFabtVQ1hCosNtVrAJ+YoWFpdDiyOObrDC9qpLuLRybCGUsxQqu5t3XaoJBLVfi54OclFmuIMxVRZ5pV68k8AD3Jy3FGbOmiWJr7ub7Pw7kn4F0VUqzUOg6deOel5lPZGoUFo/tFbqVIbd1+YWQ34XWUp2eSEX5VAMkjmiBZZeB50ENDz5PTnMGolBawKUcKPRR0/H19ycST8MR0C6XUbKeHUIWFB0jdhQYGnj/CuCOPI42o0MnH7QkYFWHaRYH9DuV+T080vzvnBfdsirK/V7KAnrR5kI8xfT1+g5x8k+pPXzJOCix2dBDo403L+1xMpFuhWRlFGh41FbvRhktIkSh0j1StDVsk0UoTqK5A4e+hFEn8swy6FvDDGLPLSNYC7uVrd0CqAR9SfUZofTR7NnefZR+KV1Xl5GFBVLUP4VHP32I60n9/3+w0bOzgqMo02sF3YRu/CqfoEphfJYgCvLzx9T2fJIe8jm0/Jp4/2hXj3HzXca2n908jyJGAdR2kSndxqI4/NV+Z/eR+rn24HoBlOj7QliP2Ujpf7rEX9QDhwewtB6f4akcExxhXF7kWWN0Jv+78RIP8J/A+WYU7C1CsDJppyljdSNe2/FRAPNXzlZ7emJt2ST/5Ion/AFK3kG7anPSVkF3Uf2a3wPlShjSn6FgftDsuSNiNjlTyrFGG5T0PTg+o8jeWaLs4MAe+WOTdQVw616MXAIX8a6YU0vaesgAebVSRK1UH+0dh/DG3T6ttH1zT2l//AKHO42wgRgfeIVnavM8bQevT1yXKelX7+B1E6TQdgPqIGj1IChvECpVgJSOZoyD8r3ZX1J9cA9hK2neTQ6rwhidu8Hu5Ubh0/EAFSOQb9cBP8Ya0mzqH+g2gfTgZdN8YzSbBKsckasrbHBa66gsxJNg/0zNdOeU6oq4+Dv8AtCGLSzT66WiVjRYxXtVAnqzHjjoPrnkOr1DSSPI/zOzMfqxvD3xv22NTPtjYGCMKIwBQ5Ubj+fH4ZzZy+jBpW9inK3gbFiGLNyRjkTkiMicQIiTlF+O/Yf1GaCMqC2zey/5jJlopHU1ix7+mLIKOTjOG+x+1VhSQGMMzgKDQtQeJCG6qdvArzN/UHHl65q1ZmHZe1U/ZxGqlZSFWR+aMaHwIBfBoKSQOeRhf4b7I2J38u1SWKI0jp3Z3L0AF7m63dAe54zjgM2vrHZFjLeBPlXgAEkkn6+I8++Q4eEFmvtXV95OWbxKCFFmgUQ1XHyg8njpeGSEgEc7pEyt/ZQx2A5vlmY27KP4+poVnLYSPacsske0IHCrCm1QKsmio6K1sTY5GOUdAmb5WJheSRgju5WuhSNaISOPqCXYewCckHqJ1moG1Y14VLJA83bqSfMgUt+xrjNEmoXvGDnwRd93a11bkLfvYUkn93Mml1Crw0Ye6uzR49DVj8MEqAy42dBpNNFMfstM1Dli8xWJB57nIuvxBwtql0emi3GOGZzYVVV9u4Ve5pWLFRY5FXY6XifUrFDUTkINK7/IjN/KpP9BnQ9kLDpBI84WSdACqGmRHPyBm5BbgkgcCvXpVP2xONMGaUoshZYooqjQIv9o+1KschRd+fpgvV6bu4Iw3zO7sR5gKqBQfT52Ne+GZYYtaM2s1Tyu0kjFnY2ScoxZEnNKESxVkbx7wAV4jjYhgA5ONj1jHABicjeJjkbxDHyodW+n62uWXkW8/9+YxS0UjorGLH2YszKOXjy9MzxnNCnNTNlyjJrlYbJq2MROsWMDivAQ+T07KGtl3Dnw2QCfK65rK92K8BhzsmRX3STsCkKlkio93uLUvhHAALXQ5b88wxTSSSKqcsSQpaiRZLE2eF6sxP1zCos0Ov64TaGSKM+GnkG0gDlYxRbdfRm448gD65NUFke3NTvkV0bciqiRsetRAXY8iSS3/ADZkmn3RoCSWV5D9Q+03frYP6ZAadzxRyX7E58v1GNKg5GY5AnNv/DX9vzxDsxj+7+f+mMXJGINk1Ob07Mf+H8/9MTdlv1ta+p/7YByRgONm09mt1BB/PKJ9MydeR7YBaKTirHJyDNgMY5A45yJGIoYnKS3P+/UZbWZ2PiyZaGjraxZV3mLJKOZQ5chzOpy9WzQguGTByoHJhsCSwHHvIDHvGBLdjjKwcleAGnRKC4v3P5dMMQpuPPub/U4G0DgOL9/1wvdYGczT+xs1ELQN9DzwOepu/X6j1x27OYEgCwPPp688/Q/llDakmua4rjj86+mWCdq+ZvzP0xZJLTomAvaQB1PHGUrpmIsDjnk0On1xzOxB5NHryefr+OM0vhArp/s/nhkRbHoJPNfTi+fEaHH5fnlo7McgGiBdG/KzQquvvmHeT5n8zkxL5WcMjwPNEyHz5FjysetH6YO7RXwH6j+ub3a6vn6nB3aWpFbR16n2xjjsFschWWO2QJwNRjkLyROQJxFDNmYDk+w/Lkc/79c0HL9P3YgmsnvW2BB5BFcFySep+XgX65M3gqIW732x8wd4cbJoVsDMKrnrf6ZYzEHFiwi8FMkspyxZDixZaZJYJMRfHxYxEVfJbsWLAB9xy4axwKDGvwxYsBUOdQ+2958+PpX/AHx2nccb28/P0xYsVhSIDWP++354pJX4t25F9TixYMKRSjk3yeBfXIiU4sWJsdFjSHj3GQ34sWNMBM2PixYwI1kkhvzx8WS2Bf8A8N5Pj/T/AFzTo+wd8bN3hG1gBxYogkj5vWvyxYsw6knQ47J7ffFixZsVR//Z">
            <a:hlinkClick r:id="rId3"/>
          </p:cNvPr>
          <p:cNvSpPr>
            <a:spLocks noChangeAspect="1" noChangeArrowheads="1"/>
          </p:cNvSpPr>
          <p:nvPr/>
        </p:nvSpPr>
        <p:spPr bwMode="auto">
          <a:xfrm>
            <a:off x="5364088" y="2780928"/>
            <a:ext cx="3171825"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xQSEhUUEhQVFBUXFxQYGBcVFxgYGBcXFBcYFxUXFxgYHSggGBslHBYVITEhJikrLi4uGCAzODMsNygtLisBCgoKDg0OGxAQGiwkHyQ0LCwsLCwvLCwsLCwsLCw0LCwsLCwsLC0sLCwsLCwsLCwsLCwsLCwsLCwsLCwsLCwsLP/AABEIAQUAwQMBIgACEQEDEQH/xAAbAAABBQEBAAAAAAAAAAAAAAAFAAECAwQGB//EAEQQAAICAQMBBgMFBQYEBQUBAAECAxEABBIhMQUTIkFRYQYycSNCgZGhFFJicrEzQ7LB4fAVgrPRJDRTY3ODkpOiowf/xAAZAQADAQEBAAAAAAAAAAAAAAAAAQIDBAX/xAAqEQACAgIBBAEEAAcAAAAAAAAAAQIRITESAzJBYSJRcYHwEyNCkbHB4f/aAAwDAQACEQMRAD8A5+FbIA6n/PDo+GdRbAJYXqfKiu8denh5/wBeMBaerF2RxYBo150aOdx/xNpNKun04DRtSnveXTwqdt2AWDLIwNdCKHGexNtVR5yS8nHVkNgzf2t2e+nkaKT5lq69xY/Ssx5aaeUTodFyYXGU5MHACO3G25K8WMRHZirJXiOAyOOoxY94MCVZA5LdjHACOIDHIxDEMjWPixwMYDjHGMDjjARMHHOQGSGIRCRcv7DlIMtebQj8yRkCMl2UOZP/AJdP/U5n1e0uGzm+69sWS3/XFncYG6DrznWpDCsSFW4dXBWQBbUkEBZAdneqdxG6uCBxnJRZ0PZk/wBk4fUCMbTsXcx8Qr5o1UghhxuPP1zimjdGmKULqleVA6yJt8V0T3ezdZ5uwD7XWDptF3ndSK4LSttcHw7JSbIPkFogg36+ma9MxZkjd43VWBR1PyE0SKYKdp6Hjjr5c59KrrUZ8JGoiJUj71OPy/rYxIDN2jp1ileNW3hSVuvNeGr1Fg85SMMarvNXZXYBCFXbQEjcMWbwr4rKseTxYHnm19Hpolbee8Qd28clUX79GNFQQSq7Aasc+l4c6Wdhxs5onGvFWSaJgAxFBr2nyNGjX0PGaEkbx8iuPeAxHEDjY+MCWROI4sAGxA4iMQxAOcasfEMAN/YumjeUd8SsQ5dgrNS9OdvyiyBflhntz4WMMdx+NlJLEWbQ0UoDjgWSelVdWL0afsqKLTJNG5YynuW3dKkQhlABPy/OSf8A06wdrO1NU8e9Cy6f+zULVbUXaFYdW8I5uxz9Mw5OUriy6SWQCuTByAxwc6DIsBwh2BGGGo9m05/Jjg0Zv7B6T/zab/GRmXV7S+ns5juB6YstsYs7bMqZamE+yZo1Ld4hcspVeVAUtwWJINEeRHTBq5YmcrVo0COo08IYVIzDjhVDEeo3HaD+AzRDPH4Uk3rRjZJCBaqBahgL3JTcea+VjjMKwyR7ZB4TuIFHxK6noR1U/wBcMTaKbURieZCgUU0235lWgC62LYCgCOvH1yHjbGhtF3SyqrI0b+IblcMsgk6HkcCjwVJB4y3spiViFAhVWSQkWRGsoAUH7pNCvp74L/bwAI9m6Nb27jUgvklXHyG6Ncj2PXNmoQpMkyhu6cqBYqlIpo28g1X9RRHXE14GQh7PSQCQyLGrzOu2udgCuWUDigrMPqAPPCXxJq0EEUe1GeruyCpIXcxVTQJII5BumPngvTSbX68QxsqmvOzyL89zsRfthfugyJpmjaMySxlnCcRkgBdzkXK7CQXyANw464pbTYI5uPQyNW1CdwsV1IL7AQOtbuMqmjKsVYUVJBHoRwc6xdZ3Yj7kESoqQLNe6xIBK5CUSWttqjyDH2zn+2Yys0gbcGDEHftDEjqSF4F9ePXqeuXCbbBqkYMYZLGIzQkV4rxqx8GAsWLFWIAh2H2es8ojeVYVPVmI/IWRZOGtd2DCkMw3HvIZXQGjcg7tHFLf8xvyWycq7E7IhaAykPLJ9qBGB4ARtSmPUV3qSX6D2Ob9b2m2nikgdu8eN+6WQorUjxKWBRj4hSlQTzWc8pNy+LNElWQV2bIg0j7yy1IxUjnlowhAXjxbGc35VnQ9l9pB9GYmhWGGlSMyyFe83bmkPebRuNLdAc5zW9xJHBEA7hyxIAsyPtLBQeF2hQLrim6DCnxGvdhpIpVcs8okG4N4HbwxlWblVBXop63Y4xTim6+oRdI5Fko1YNeY6H3HtiGNiOdJkSwt8LQ7/wBoA6juG/8AsZmP6A4IvCXwy5B1FdT3H5d5R/QnM+r2lQ2c5xiynuz64s7DM2rlsb0QRXHPIBHHqDwcpXJjOcsPTfEkzRkCRw7vuYrSAKBSqu0A+pJ+gzX2ZHJHTL3nfHly3VEPQbCfFu4NvQ6AXecwMN/D7zW3dI0nmVEjpRogMdjKTwTz5C+mZyiksFJ5F2jJ3bXt+1bxF2Hj8XO4rdIx9KsdeLFUdmzMGI2l0Nd4Pp0bceFYdQT/AEJwzqOztm5pI0UrzIfmVN3Tb03M3kpLHzNDkgdTq2cAHhR0XgAfgABfvhGmhPASi0myZldwI3WQiQeJGAtlbjqA6rY6jnCA17gxRSecUQr5h3kErFOn71VY/fBwd2CDIHhb5XB2mwCsoFqFJ832hCPcemZtBNtsuLEXiW/J78K/S+SP4Ticb2NYDiaF4XiBYRjuGfvRW9VjW5Nl8As3G7qRVUMp7a00Memi3I3fuoZ2QjhgCAJAwNfeuqJKn0x01RmeLzCwxR8g0XZw1fSk/Q5u7X05lSQBwNPGDc20EzToFFkgE7RZUbePLnrmdtNWV4dHFYxwl2l2LLAAzowXwDcw2+J13FQDy1ci/bB150qSatGbVbI4rxzkRjAleHuz/htmI707F2d6dtFu7tlLgdGClQSAbphWAKzpNL8U6xVLx0I1AB+zBTih4mIsseLs85l1OVfEqNXk2NpVg3RRO/iLJIGI5Bp4pBt4KOlpfvXXA8OtDyaid1sX3oW+O8LgRA+ZA3Gx6A5OftIS/aRqIpY7bapJRo/mag3QKbbb0omumVt4UVYlDGY95W3eVVSyKtMDyG7zn0C5MU1vY36N3w1vd95Q90G3N3acu/3RfzHxGzztHnWUfFHaDSlQ0aIAXCMrl76Fhusqa3AEgdfPisKaetNGjapndS1tEq2sh2sFQvu2hF67a5INWADm74uniTTbe52lgNpHC0538106sdtjoeKrM+XzToqvief3jHHbFedZkPeb/hmJnkmVQSfsT+Cybm/QE/hg/CfwlIVkn2mjsj5Hu4BH4gkZl1e0qGzl9wxst7sYs7DMuTLBkFGTGc5ZLNWi1bxNujYo1EWOtHrmZc7SXsbSQgjvopWIB2SP3bUQpUI6bqcURyKO72yJyS2NKwR2VE0zM0kckys5JIk2L3h5JY0RdE/ni13Z+1+7GnkRt1faShuvQWqge92c6rRaqMFwBFEW/tEYLIkl3wyI1Cx1NDy8OBpuy12STRfs6JyoKSOx3N4dqmQccEk16DMlPP0K44AercbwASEFbSoPQ0S4BPU9bu+g8s3dtruELJz3q7moEFpgSjeHyJpT6eInzzPJo3KJwnhsBhInNktRBbgiz+ea33Lo9zfMs21G3htivGS4FE18g/M1ml6IKhJ4hEjUFUiRxXSvtSt9eLHHUD3NnZNaFWNXGytpVD4mSNeIUSIcSTVbktSgsCboAc1BL3C3VysBtB57teCGI/ePFDyHPnmvsJ2Eo2H/AMQ+7a78iMbWZnN9XI6enJ5sZM43kqLNvxJM+qljCxSIX4UO995toBmA6N1B8v1wb2n2G0KK5ItlRihBDoGHVh5DcCoJ6kZu0/aioUdiahiES80zO9tLtPWxu27vK761eXtObWTIZZe8EXhA4KR1Z2hV6GsI2qSwhunb8gU5drdC8RUSKVLKGW+pU9D+mEfhVb1CkD5Vc8qGX5GoPfABNLfqRnQfHk0TxxdVkKowUISGBHALmgNoJ4F8nHLqVNRJUfjYP+DJIiyR7GaYtJtdSqbFZCrDcfnPUgHoR164W1uicbhVpKAkiqKMgb5ZlVfslmBHk3i9st7CSFo+8gUpII1UlJlLDgbe8JKeI8eHkHaL5GBfiDRITchZSb8bRokhPmH8aiUe4W/c5hfKZpqJz88TwSUbDKbFgjcPI0eaI8vqM19syFSiDcsQijpQa3B1ErX6+KRhzlbBgNqzRyL+6xIHrwsi0D9D+ObO046nBVQ8zJCRHXhjPcp18moCwOgHJ9M6LzkzOj+J+2ot8YcndGzMiBQ+2yAkjAkBm2i1Un79n0NSaKBKn1Dd0fExWQ95JIz3TyoRTPz8iigOp4rOfEiiZpNzTSFxRRC6Bm4U3uXc19K44886vtjUfs8cm06l3ChHlCKqxtXhU7NpNbhwCQLv2znceNRiap3lnE9taSKNkEEneqV5c8EtfPhq0+hvBoyTEsbNkk/Ukn+pyIzrSpGDHGEfhY1LP/In+MYOYUa8/f1zf8NGpNQf4Iv1lUZHV7SobAHdH1/pizVt+uLOszyQTLKypDlwOYFk1y6CQowZSVZSCCOoI6EZSpzrIexJEi3GPSlFUO0swmVqbkeE1u6geEeg65MpKOxpWbdPIriM7knbws5keTUOHoWvcJVL/EA3TA3as24nZ3JskjxyEqfPwzEAHj0yMukjC96V2xknY53L3hHURRbtwA/eLAf0ymHWuzrGqACxakb2IHJsyXXHpXGZRjm0NvwZH00rGykjH+VjhfsCB074SQybDC7eJWUB4vGjWRQIIPUHrg2XWyd2tMQDuvYAgNEfu1flxlnw63/iogT85MZ/llUxn/FlytxYlszftS7rESsb++XayfWiLOG9DGke6ZlIdFJKqWfaXBX7T0HJJXcGHt1wTDOYn2QKTJuKiQrbkg19mvIS/wAW9xhWLvIyjBu9kQksveoI0d7GxyW8XhXlRQ+bnFMaCXZUSnawCMBe1kM0Qq+nBNcn6k++Y/jOGRNpL7UYbe6Esr8qdxY7wPVTz+uGOzGRzKTA8Y2A7Y23LYXbaBGvdYqxQYGjyLOMdqQNGWmkjckhFdYtk8QIb7tU1EL4h7+mYpvldFuqo5/sDtMRF0atsqlS1cqw5jYH0Dhb/wBM6CTs1NUzRvKEeJnfbYU7Zj3sigNwNoI5uhz9cqXspNVDDHFLGWRJr2oV3MltGjMwG001mxR8Xpg7tREDuq6inKQqfCe7lXukunHK+Jb54PHOW2pPGGSsLIWh7An0xY6eZhuQhm2LRB/dKyMSR7A5zWr0Q3W0qhyPFuYsS3mTxvBPoVsYW0fYs00ZM28mlWK2sKqg7nCLbOAAoAUck+nOYdF2PtiknmBVUvYjDaZG4AsH7o3AmvSsIutvINegdLpVT5pFJoGkDMefW9oB9rzf28zLIyIDtVYo2cA25SNF8R6Dp8vt55LsdmLpEyh++kjsN5IWBka/ukgDn0XIvEdTqD3kq2zMTyW2qLY0R4QAoPn5Zpec+CfAY7LkSIQxpuohJ5T8xaUqBCgHHR23V08Nni8NnXNLKumV1hALRuBIBK2wcBQ3JU8qSKYk7uBxgDS73kvTJa2Apel30PCSL8MYK7z5nZ6ChQ9fsId4271bCtQorqfEsx9W8DDd1s+vTCUE2aRbRu7M0sEDJHqAyzxLNPUW0lbHETtXLbQGHPH44G7G0S6jUr3cTd2K7wEggbjQ6ABeSAByeOpy1ZDNq2dBt76NibPA7yOpCSeg3buc0RswtIi4QEgyF0hAVuGIV/M82xs1wAMvK+7JuyXxr2WRNJKDGq8dXXfIx5YhRd0TXQcL+OAvh1fHP/JF/wBZMLfFOhEYXunJiB2he8RxuCgF12sfm6kUCL6YJ7DPjl9xD/1kOF/yw/qBm7FkNuPndgy5FcWXrlMYy1cxKLFOEpNfI0GxhuBfd3hssSB8hc9QC10fbMmg0xlkRBwWYAcE9fYcn6DOwl+HZ9GAF1RG9gFji3CSRiBY2XV15k8D0zOc4rD2NJsFTtqCLlEWoUrQLSRsQLJ8LBwyEFj6dAKNZp7LYlXkmcgrG6w95IDbMNtqdpNKGJoX06Zn1D7phGpbi+8ckSMiry9GgtqAbYDrwD5nFoNK8zmVrCLbM7HgBegsnzJVfxyatZwM1nV6fuduwyuhkYF/AtMIxf2ZBI4bgn/tmGPteRXV1ITaQajAQeE3R2/N+N5LQdnWbMkYX5C1ki34AWh4m5Br+mX6+AQoGhVXQkjvz4iSD02kVCfar98r4rAsi7dcQzzLD4dx3FvPbKA+1SPlWmrjrXpxhHsbRqm1WKs6xSyNGTSqXQg97QsnaUBHFAn3GZ9dMGji1thpKEJB5qeMUJCOh+zAI96wf2QhZdQ1j+yILMT1kdQSfMkjfxyTzk1cR+QzodKkzMGdZI68Z8e2KvkMQ2g1fBCiqI+udD2d2WAkTSKFaBnJiDB9wYnufHVlRb7bs89cBzSrptPKii0PdhAw5d2JcyyV1A27QvTwt65V2d2c9rHqnPdahO9Pi84t0gb0ukonjiQZlJWrv9otYJaidY59RHEO6R9OFKgEbZCqqvXkG32k/wARwL2jMI3GwEPsiBJHKHukBVQfP+Lr6VhvtTRCSZWWQN3kSiUXcimFRbFQTfMQuiaIOB5e1XVnZaV3dmpQPAWJPWrZ+fXj69NIeiWGtR2QHjAhCLqaEsgMhMysqV3SIttZ+bn18qzZIriJBqK2oCZIrV6jkolupZSrqpO76AnAvZ3acsL7p5nSx0svIQeu5Lrnn5zftm+aSFnb9m2hX0ssb+O1XjcjEV4BuAB9L6DgmGnpjtA3suJg2okL2DDIBIoJDGUqnA6hqJ8PFV5DnGEywRL3K+OZTbMAzCMEigp8ILEeQPAHPPF/Y+nIhQO2xW1J3D721IqZq6UAZLJ9PPMHaHbjP4Y1ESABVr59qihb9Qa9K6kdM02ydIJfCferNJI24hUEjoeSwV1PIPIIBYg8GwB0JzDrHvVTRmwrF4lF8Kqn7AfQbU/C8Od5cUUkG1ZCIxOVWiWdVERuyKBCbl9SD54I7XRZtW7R0F70q1dFVD/afTat/UH1GTHMmxvVFE0dQRJuRWdS7brBKFiYlJqgOrV57hfQY8Xw3M8avGhdiSdqFDSV4WJ3feO6h/Dj9p9orLM7oRHuYsN6WQPugONxAqgAABmxW1GpgCczMrgRPG6GieQrgkMvSw3B8uR0puSQqTMfbPYckCi1faK3ua2M5/cA8hdbj1N+2Yewn+0l8/BH/wBVBmv4j7SMjbfBdDvDGCNzjrv4G4gg815msxfDC3qJATQMX9HXE7/h5Dzgx93j4+LOqyaMceWqMoQ5cpyANEMxUhlYqR0KmiPoR088Iw9vTqH8dl1CFjZZV4sI1+G65rrgpcI9irEZQs/yN4bvbRJHi3X4a5N0fpzkySrKBWEeyY1jjLpqI+8dNvdBGd1BcFuOhsKLvyOVPqSFZHdpDKykpSgsQfCXcEkeye/l56YO0ie9GmhjSLgHcWYbQSFL8jvHJ6A37LwcuaaCJnENySEeOaX5VUi3ZQpB3HoAD96uuZZvKLBup77vhUL1G32aBGCgA8UK9rJ6nzyhdB3Y+3fugaOwDdI3oe7BAHnyxHXNCSy6gmOLbHHwdgZIxQ43MLG81yete2P2l2NIZCY0JjAUBqKqoVQtuWoJdXZNG+Ccu6w8El/Y3dzLJpUVlMlNEzuD9rFe0EBQF3KWF2fLrmBpjaQxDo4+skvTcR6eQHkL9TjLp0jpmmG8EELCN5BHIO8kL+W7CfbcyIV1EA/8yrMSwB2G9sqKB0JN2etNxXXF5x+sfgIduLbOp8SCalB6OVRFgUH907+SOqx5FwWhZ+9B2JOqMR8wlBiMPXhty7r9JB5dJSrvjMgPEUqaopz4IpYw23nztenv74D3GJWSiwD6dmA5tgjOSPQ8/kuRFWht0S0GoOzfdPFG4RySCpLKByOvhkcAeoGZZ5woDRAAsCC1UbHXYPuA2Dxzz6cZYFCRzAkhS8QFAGwQ7jqRXAU/ljyiJERSrFiWbaSOAwXbuqqJC3V9CPXNcWSDY0LEKoLE9ABZJ9gOudHovh90hd3WRZSs67NpPh7vjcAPBZPViPlzFFLGvEp1ERN8RqqqQB4eRyRfnRyuWA92jrSyqgfw9XjJNSfzqQb9tp8jik2/Qw8JUOnVSSZDpoolvopmEpjo35gUePvj3wFoyqNGy2Q8Uivx0eTvYwParTDet1CRMZiofc+kNUQqBIQxC1wTtcew5wSzUk6j7wJ+hSRd9enyIR7PkR19wY7asqdOg4ACk+5dURr+mzII6xrLJVmQyQhCSLDMGdrHNBdq16tmdlabuQgtyWSv4txfd7Cmv22nLe29Ye8ZIyViQts2t8wY2ZLHXeeb+g8suvAhIIAAZ43Sj8qHxN0+YvygAHkbN9PPIT6pIpu8h7tkbrGA4AXi1O8WDxYYE0RY6ZHsyaRyYlZ7IZlon5lUsRXoQDfvXpmrsTtWPvB+0RQuLsSFdhVgDs3bPCVsC7U+vOJqvYIF6/tBpa3Udt0TRcgm6d6tyOlnJfDcm2dz/wC3X5ugH6nK+0JFeRmXfRN+MgtZ5NlQAefbI9kL9q38sf5CaMnCa+ILZV+H9cWLuzizppBkyx5euZ4s0LmYiwZNVyu8kDgI6B4k0iKTU0kgYiidicDbakAliG3c1xQ6E2GhiZ7o/UswUX7liAcv0WjZ1Zt8SKCLMjAeRPAok/8AKCecr7xF6KHPq1hfwUHn8fyyFj7lMIaTsclNzMNhYj7M7ncirUH5FFkeImrPmeM26nYjbKKohK7BqIdp8nLAgkseeT04qqGCtVK/eiR1barjb4aUKjWFWhQA9BmGRrJN3zf+/wA8XFvYX9ApNoYG+SdV/gkskf8A1EUqfrx9M16fQtJpnj3o3dyLICrhqjYFZmq7oeBumc/eEOxXeNxIsbOgtXoHayMKdSenIv8AHHJOtgthfsWdZ5NUC3d97GUVasbSAkYNdNvgs+hPpjNAGZoFLLLJQcgggGGMCSMeiltwu+WBB4zHJpf2RphZskRxtYG6N6ZnBPHyBR6eP2wnrpPBPwRqGEkQPHijikV2NdQ7Rv8AiEJ8+cnu0UvZh2CLToJiN8czgJdgFkRhuKq17eTXTnrXGZHih2mZmaXxAFdzKS721MTGLFKxNG+nrmnTxh9CWmJ2xybowK3MCO7qyPlDbf8A9gPTKJNX3UGn2Knj76RlYbgfH3Yvd7Rn88pCK5e2fFUaKIqA7tlUj3bp4W6dL/HNHaGqCxxSxKL2hRJ4leJ42Y7SFbZ8rKelHn6DCDHLfAierv8Auz5kEAWv65v7NR1g2bb7yRty0pBREUBgeh2s93fkecbSQrLfjSQF0C1TIk1L0UPFGgH4d0T9DlKJYDoGY+F9o5tHURTg8c24A/E5Z8SRRR6lgztUaxoEjonwIoA3EkAdeTZ5+XGk132KSIgWLc8Eka9CpRWALHkk25s/eGJdqob2x4oV00EpZi3eMsa7PNQGZvF06FQdvS6vrmLSqk4CMO7CfKw562xD2fFdEjkc8Ac5Z2jEiQQKzt/fOu0AjY7AKxthROw8e2WppRBEDKu5JaDMB4gsgtNoaqZQpeuniHOH+QB2l1KQsSFkLcggsYx5cEJ4uoHG4Zl1eo7x2faqbudqClHlQB6DNeolYJEz1IpDABgeVRyvUUw/A5qlg0x07SJxJdbGcl1PHK9A6/gT1y7rIgLl3ZMm2Vz/AO2P1kjH+eUZZ2etyP7Ih/KaLDqdoR2X3ixbcWaWi8ApDmhTmaM5epyTMtByV5AY4xiCnZmnWVShYK3zLd9RYrp58eY6DFqtFLp2PNEea7lIv6gGv9+mD42INjqOh9MJ9m9qlCFlHew/eRjdA/MUPVWqunBrnJdrKKwPpJdQeRLIi+bs7hQPfnn6CyfTLpu1gTQRJmNDfLEm4n+FVH+It+HTCK9mqF4V5dK4JDpbuD0J2Kp2uCK5IHv5ZavYXdj7FZGJ57yNhv2NQB27N0YJP5XyarMucR0wdNrZIVUusStzsjEMXHPLP4eOfu3d9awRq9XJIftHdiD0Ymh9F6L+AzpdKgVBH3GoVCQxDxh15FFrZlHQdaH0y3W9nxvZgijlYUQJN8TMAOQE8G49PWwOuCmk9BTYG0QOpiEJtpIiWjHUtExHexgeo4YD+bIdq6nvEMouxqZaIPIUqrRi/bYaPlWatONcjhotO8ZU2BHpyo48j4bIPI5OX/EWhCwO6xskcrRy7WWu7kt0li9gNykfXHa5BWCzXSd7JJpwtudOiow43uoTUNajjcWEnIqyfO8G9rOskI2c/s5WLjzR15f6d6r/AP5Bkj2qF1AZhxHLuR1+ZV3WVI++p544Is0fLNnZyrpNUzOfA7bYuBTJIQ6Sm+qr4D/NXocVcR7Aus03cgI39q1Fx+4OoQ/xngn0oD1w/wDCSFkVWBISdhIvPEUkZ3K3taE16rnLayNld1c2wZgxu7IJ3G/Pm86/4YnCaHWTkkSbWUN5khAsbfUGQ8+d+2PqYgJbOY7d1PeamZx0aRz+ubew5A0GoiY0rd2b9CSVVvb7QxWfQnAd5o7PezIn78Tj8VqRf1Qfnmjj8aEgh2jMIu54DOsEfDDiMtueyDwzeO/QX5+V8pCJENRfjBleyS7mSu6J5vwqLv0kIHJzTqUiGtlaQiTuzbXyiLEFQX+/I1BQvQFubqs57X6xppHlf5nYsfa/L6AcfhkR+Q3gWvhZG2sytwCNpO2ms8AgbfpWUXl0urLRrGaIUkhvvAH7gP7t2a9SczE5ovZI+Q07kSN7hB//AFjP+QxwcoLfaD/l/wAa/wCmTPtKjsObPriyeLDkXRz0WXrlEeXjKMiYyanIDJxoSaAJPoOT+QxiNWl0jyX3aM1VZUcC+lnoOhzVH2LOQD3dA9GdlVW/lZiA34HD3YWh/Z4GlkYQuSvNozbHvb4WO1ehPPJ4HsYFO/LdxqI+h3yN3rahx+KAgHyRKHreYvqO8aLUTNH2dLGigSRJLHI5CjURLJTqgIHirqnQ+uEA8xK96ssDA0Jo4zGyFjf2qgbZYy3O5a68+mYNR2Z3CDwLED/faja0jevdQKW2j3IJ9xlmll1G0nfqWTpcyoIjfT+2YivwyXnOB6Oi7On0+p3Q6nY2oQspVRSy7bHhEgCq98mq5GC+0OwIwwEbTQtYqxtH1AkYA17OT7DNZ0UGpQSahURhSmWCVSXboOg2EgDkCzj/APDRu2pqdQD90yrYbj5GII3D6g+1ZksPDop6Ob7V7OlViymVozTMAGVlDdSY/wB27o8jiiQeMfsU7XfSSn7KYhb6BXP9jKt+9fUH2wt2r2Nqo1QJMZDyVCSHfGx+6LO5lb05oj6khY+3NSbV5H39EZgNwK9Usi+b9eDWbJ8lgjTM+qhMDmLUw2QSNwJR+OLVqIZePMHNOogWfTwGNmLRv3LBhyqSsWiJI4Kg7xfHlhCOUdoQbZSzauEMV8jNCOSt0QXHPFc/iTmP4f2LKAkgKSqYnVhsdRJwG58J2ttNg+XTHbr2h1n0wfqCrJqWWqMybSeu1jM3H5DCWl2p2ZKWYjvJAiBepZadrv7tKnODJ9M0MU0binWaNSPdVlv8OR+ebe2fDotEnqJ5T/zOAv6DG80vf+hLyc+cLfDGiY6jTvQ2mbb1HWMByCPQgj9cwR6bdG7A2ycsv8B43D1o9R7g+uEfhuXYNQ//AKcLsvtI9QowHr9oR+WVN4YR2US3KwhjIZmYvI90rSGyTfkiAtz/ADHzGZdaIlIWIs1Xuc8Bz/Av3VHlfJ9umW6pe5Xuh85A70jy6ERX7cFvfj7uYMaQmOTkTj4soQwONpq3v/IlfXvov9cRxaL5pP5F/wCtFmfU7So7Ohx8huxZmaAvtXRlRHNxUw30BQVifEoHsb+mYlbOsl7ETUjTiElAdxYOwsPMeCASRsLRuLHp0OA9d2M8Ss54USBACRuIbftah04T9QemaRktGTRRp4Gc0ilj7f74yWngZ72AttUsa8lHVj7c4e7NJ0IillQSRzKGBVj8tcoy8bjypomvOro4WK9w8LxMkYlVV3UKIYDbHIB8rAFeeT67hifUCgB2drgYzG/dkUABIX3Ebt32dDaDYHDHy4Is4a1/ZqmNY9scJU2AST4vCH7zqHFbCCBYo2OScXagtTDLDHvSwCF2PIgPgaN6C7vEBtFjyrnwhNLqyhCSHfGo8N38vPAHUeYr7pLeRYGcvKHozyBkkImLq44pasD+E2AB6Vxh3T6CCNRLqT4iCUWWTeR5AyRKu7r5X0Bv0xarXLQXco4uGV7ZWUE0hP8AdyKSfHyRx0ABwH2tp3Rra6YAjzrjgWODx0IJB6+uV3ehaN2peSY/+bhauiB2hCj0VXVVX6DKW+HpFG+UxRIaO5nDXfmBFuJwZDp3f5EZv5VJ/oM1dpo8cptXjI2qthkJCKFFdLHGVVYTD2EtL2YgTvEcNzRkdzCgquQKLt19QfbL9RqkACPNHqEFkcElWP7sjuHXoPMfTOcl1DvRdmcjpuYtX0vpkQcOF7YWdTD2eWmWbSgCRWDd08iHcRVsjo3IJ6rwefPNHavZZ1bLqUUKH+zmjJ2mKVV27aNcHwkZyen1LRncjFG9VJH4cdR7Z2Xwz8T95LUy27KVJQAd8AOFdeBvFeFvqPPM5xlH5IaaeGDpdG+q0woKdRDRYKyM00QG1W8LElkAA9wfM5HtDRiQdmxVW+MAkdfHLz7cWTmTtbRNop0khf7NvHBIPNfQ+4uiM6T4olDrotdHXdIy79o2lT3gJNWaFhhX/fE3TVa/5odYZwsGoMb7kPKk9eQRyCCPMEWCPQ4ZjcQ6WaaOl790ijU+IoEPeSdfQ7AG69D1zPrOyy2ubTqK3TFR50rNYP02m80fGyrFKulj4SEG683kO9ifetg/DLbTaX5/Alg5wnFWLFmhIsWRJxt2AEtuNpF8Z+g/R0P+WMHyqGWpPwH6sMmeils6evfFjf788WRgsFabtVQ1hCosNtVrAJ+YoWFpdDiyOObrDC9qpLuLRybCGUsxQqu5t3XaoJBLVfi54OclFmuIMxVRZ5pV68k8AD3Jy3FGbOmiWJr7ub7Pw7kn4F0VUqzUOg6deOel5lPZGoUFo/tFbqVIbd1+YWQ34XWUp2eSEX5VAMkjmiBZZeB50ENDz5PTnMGolBawKUcKPRR0/H19ycST8MR0C6XUbKeHUIWFB0jdhQYGnj/CuCOPI42o0MnH7QkYFWHaRYH9DuV+T080vzvnBfdsirK/V7KAnrR5kI8xfT1+g5x8k+pPXzJOCix2dBDo403L+1xMpFuhWRlFGh41FbvRhktIkSh0j1StDVsk0UoTqK5A4e+hFEn8swy6FvDDGLPLSNYC7uVrd0CqAR9SfUZofTR7NnefZR+KV1Xl5GFBVLUP4VHP32I60n9/3+w0bOzgqMo02sF3YRu/CqfoEphfJYgCvLzx9T2fJIe8jm0/Jp4/2hXj3HzXca2n908jyJGAdR2kSndxqI4/NV+Z/eR+rn24HoBlOj7QliP2Ujpf7rEX9QDhwewtB6f4akcExxhXF7kWWN0Jv+78RIP8J/A+WYU7C1CsDJppyljdSNe2/FRAPNXzlZ7emJt2ST/5Ion/AFK3kG7anPSVkF3Uf2a3wPlShjSn6FgftDsuSNiNjlTyrFGG5T0PTg+o8jeWaLs4MAe+WOTdQVw616MXAIX8a6YU0vaesgAebVSRK1UH+0dh/DG3T6ttH1zT2l//AKHO42wgRgfeIVnavM8bQevT1yXKelX7+B1E6TQdgPqIGj1IChvECpVgJSOZoyD8r3ZX1J9cA9hK2neTQ6rwhidu8Hu5Ubh0/EAFSOQb9cBP8Ya0mzqH+g2gfTgZdN8YzSbBKsckasrbHBa66gsxJNg/0zNdOeU6oq4+Dv8AtCGLSzT66WiVjRYxXtVAnqzHjjoPrnkOr1DSSPI/zOzMfqxvD3xv22NTPtjYGCMKIwBQ5Ubj+fH4ZzZy+jBpW9inK3gbFiGLNyRjkTkiMicQIiTlF+O/Yf1GaCMqC2zey/5jJlopHU1ix7+mLIKOTjOG+x+1VhSQGMMzgKDQtQeJCG6qdvArzN/UHHl65q1ZmHZe1U/ZxGqlZSFWR+aMaHwIBfBoKSQOeRhf4b7I2J38u1SWKI0jp3Z3L0AF7m63dAe54zjgM2vrHZFjLeBPlXgAEkkn6+I8++Q4eEFmvtXV95OWbxKCFFmgUQ1XHyg8njpeGSEgEc7pEyt/ZQx2A5vlmY27KP4+poVnLYSPacsske0IHCrCm1QKsmio6K1sTY5GOUdAmb5WJheSRgju5WuhSNaISOPqCXYewCckHqJ1moG1Y14VLJA83bqSfMgUt+xrjNEmoXvGDnwRd93a11bkLfvYUkn93Mml1Crw0Ye6uzR49DVj8MEqAy42dBpNNFMfstM1Dli8xWJB57nIuvxBwtql0emi3GOGZzYVVV9u4Ve5pWLFRY5FXY6XifUrFDUTkINK7/IjN/KpP9BnQ9kLDpBI84WSdACqGmRHPyBm5BbgkgcCvXpVP2xONMGaUoshZYooqjQIv9o+1KschRd+fpgvV6bu4Iw3zO7sR5gKqBQfT52Ne+GZYYtaM2s1Tyu0kjFnY2ScoxZEnNKESxVkbx7wAV4jjYhgA5ONj1jHABicjeJjkbxDHyodW+n62uWXkW8/9+YxS0UjorGLH2YszKOXjy9MzxnNCnNTNlyjJrlYbJq2MROsWMDivAQ+T07KGtl3Dnw2QCfK65rK92K8BhzsmRX3STsCkKlkio93uLUvhHAALXQ5b88wxTSSSKqcsSQpaiRZLE2eF6sxP1zCos0Ov64TaGSKM+GnkG0gDlYxRbdfRm448gD65NUFke3NTvkV0bciqiRsetRAXY8iSS3/ADZkmn3RoCSWV5D9Q+03frYP6ZAadzxRyX7E58v1GNKg5GY5AnNv/DX9vzxDsxj+7+f+mMXJGINk1Ob07Mf+H8/9MTdlv1ta+p/7YByRgONm09mt1BB/PKJ9MydeR7YBaKTirHJyDNgMY5A45yJGIoYnKS3P+/UZbWZ2PiyZaGjraxZV3mLJKOZQ5chzOpy9WzQguGTByoHJhsCSwHHvIDHvGBLdjjKwcleAGnRKC4v3P5dMMQpuPPub/U4G0DgOL9/1wvdYGczT+xs1ELQN9DzwOepu/X6j1x27OYEgCwPPp688/Q/llDakmua4rjj86+mWCdq+ZvzP0xZJLTomAvaQB1PHGUrpmIsDjnk0On1xzOxB5NHryefr+OM0vhArp/s/nhkRbHoJPNfTi+fEaHH5fnlo7McgGiBdG/KzQquvvmHeT5n8zkxL5WcMjwPNEyHz5FjysetH6YO7RXwH6j+ub3a6vn6nB3aWpFbR16n2xjjsFschWWO2QJwNRjkLyROQJxFDNmYDk+w/Lkc/79c0HL9P3YgmsnvW2BB5BFcFySep+XgX65M3gqIW732x8wd4cbJoVsDMKrnrf6ZYzEHFiwi8FMkspyxZDixZaZJYJMRfHxYxEVfJbsWLAB9xy4axwKDGvwxYsBUOdQ+2958+PpX/AHx2nccb28/P0xYsVhSIDWP++354pJX4t25F9TixYMKRSjk3yeBfXIiU4sWJsdFjSHj3GQ34sWNMBM2PixYwI1kkhvzx8WS2Bf8A8N5Pj/T/AFzTo+wd8bN3hG1gBxYogkj5vWvyxYsw6knQ47J7ffFixZsVR//Z">
            <a:hlinkClick r:id="rId3"/>
          </p:cNvPr>
          <p:cNvSpPr>
            <a:spLocks noChangeAspect="1" noChangeArrowheads="1"/>
          </p:cNvSpPr>
          <p:nvPr/>
        </p:nvSpPr>
        <p:spPr bwMode="auto">
          <a:xfrm>
            <a:off x="5724128" y="1916832"/>
            <a:ext cx="3171825"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www.abbeville.com/blog/wp-content/uploads/2013/04/Anna-Atkin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451181" y="-623861"/>
            <a:ext cx="3075502" cy="43101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na Atkins - © Anna At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8" y="3645024"/>
            <a:ext cx="4780531" cy="31870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rngcsephotography.weebly.com/uploads/3/3/1/5/3315082/5232869_ori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14161" y="-545946"/>
            <a:ext cx="3461852" cy="46320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058" y="39155"/>
            <a:ext cx="9094543" cy="369332"/>
          </a:xfrm>
          <a:prstGeom prst="rect">
            <a:avLst/>
          </a:prstGeom>
          <a:solidFill>
            <a:srgbClr val="FFFF00"/>
          </a:solidFill>
        </p:spPr>
        <p:txBody>
          <a:bodyPr wrap="square" rtlCol="0">
            <a:spAutoFit/>
          </a:bodyPr>
          <a:lstStyle/>
          <a:p>
            <a:r>
              <a:rPr lang="en-GB" dirty="0" smtClean="0"/>
              <a:t>To be able to comment on the work of Anna Atkins</a:t>
            </a:r>
            <a:endParaRPr lang="en-GB" dirty="0"/>
          </a:p>
        </p:txBody>
      </p:sp>
      <p:sp>
        <p:nvSpPr>
          <p:cNvPr id="3" name="Rounded Rectangle 2"/>
          <p:cNvSpPr/>
          <p:nvPr/>
        </p:nvSpPr>
        <p:spPr>
          <a:xfrm>
            <a:off x="971600" y="764704"/>
            <a:ext cx="6480720" cy="50405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What information about Anna Atkins will help you become a better photographer?</a:t>
            </a:r>
          </a:p>
          <a:p>
            <a:pPr algn="ctr"/>
            <a:endParaRPr lang="en-GB" dirty="0" smtClean="0">
              <a:solidFill>
                <a:schemeClr val="tx1"/>
              </a:solidFill>
            </a:endParaRPr>
          </a:p>
          <a:p>
            <a:pPr algn="ctr"/>
            <a:endParaRPr lang="en-GB" dirty="0">
              <a:solidFill>
                <a:schemeClr val="tx1"/>
              </a:solidFill>
            </a:endParaRPr>
          </a:p>
          <a:p>
            <a:pPr algn="ctr"/>
            <a:endParaRPr lang="en-GB" dirty="0" smtClean="0">
              <a:solidFill>
                <a:schemeClr val="tx1"/>
              </a:solidFill>
            </a:endParaRPr>
          </a:p>
          <a:p>
            <a:pPr algn="ctr"/>
            <a:endParaRPr lang="en-GB" dirty="0">
              <a:solidFill>
                <a:schemeClr val="tx1"/>
              </a:solidFill>
            </a:endParaRPr>
          </a:p>
          <a:p>
            <a:pPr algn="ctr"/>
            <a:endParaRPr lang="en-GB" dirty="0" smtClean="0">
              <a:solidFill>
                <a:schemeClr val="tx1"/>
              </a:solidFill>
            </a:endParaRPr>
          </a:p>
          <a:p>
            <a:pPr algn="ctr"/>
            <a:endParaRPr lang="en-GB" dirty="0">
              <a:solidFill>
                <a:schemeClr val="tx1"/>
              </a:solidFill>
            </a:endParaRPr>
          </a:p>
          <a:p>
            <a:pPr algn="ctr"/>
            <a:endParaRPr lang="en-GB" dirty="0" smtClean="0">
              <a:solidFill>
                <a:schemeClr val="tx1"/>
              </a:solidFill>
            </a:endParaRPr>
          </a:p>
          <a:p>
            <a:pPr algn="ctr"/>
            <a:endParaRPr lang="en-GB" dirty="0">
              <a:solidFill>
                <a:schemeClr val="tx1"/>
              </a:solidFill>
            </a:endParaRPr>
          </a:p>
          <a:p>
            <a:pPr algn="ctr"/>
            <a:endParaRPr lang="en-GB" dirty="0" smtClean="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14" name="Right Arrow 13"/>
          <p:cNvSpPr/>
          <p:nvPr/>
        </p:nvSpPr>
        <p:spPr>
          <a:xfrm>
            <a:off x="683568" y="4863840"/>
            <a:ext cx="8136904" cy="1981103"/>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Insert a text box on </a:t>
            </a:r>
            <a:r>
              <a:rPr lang="en-GB" dirty="0" err="1">
                <a:solidFill>
                  <a:schemeClr val="tx1"/>
                </a:solidFill>
              </a:rPr>
              <a:t>weebly</a:t>
            </a:r>
            <a:endParaRPr lang="en-GB" dirty="0">
              <a:solidFill>
                <a:schemeClr val="tx1"/>
              </a:solidFill>
            </a:endParaRPr>
          </a:p>
          <a:p>
            <a:pPr algn="ctr"/>
            <a:r>
              <a:rPr lang="en-GB" dirty="0" smtClean="0">
                <a:solidFill>
                  <a:schemeClr val="tx1"/>
                </a:solidFill>
              </a:rPr>
              <a:t>Describe when and how Anna Atkins worked. Use these sentences to help you write about Anna Atkins along with the </a:t>
            </a:r>
            <a:r>
              <a:rPr lang="en-GB" smtClean="0">
                <a:solidFill>
                  <a:schemeClr val="tx1"/>
                </a:solidFill>
              </a:rPr>
              <a:t>information sheet.</a:t>
            </a:r>
            <a:endParaRPr lang="en-GB" dirty="0" smtClean="0">
              <a:solidFill>
                <a:schemeClr val="tx1"/>
              </a:solidFill>
            </a:endParaRPr>
          </a:p>
        </p:txBody>
      </p:sp>
      <p:sp>
        <p:nvSpPr>
          <p:cNvPr id="11" name="TextBox 10"/>
          <p:cNvSpPr txBox="1"/>
          <p:nvPr/>
        </p:nvSpPr>
        <p:spPr>
          <a:xfrm>
            <a:off x="1169565" y="2411596"/>
            <a:ext cx="1656184" cy="369332"/>
          </a:xfrm>
          <a:prstGeom prst="rect">
            <a:avLst/>
          </a:prstGeom>
          <a:noFill/>
        </p:spPr>
        <p:txBody>
          <a:bodyPr wrap="square" rtlCol="0">
            <a:spAutoFit/>
          </a:bodyPr>
          <a:lstStyle/>
          <a:p>
            <a:r>
              <a:rPr lang="en-GB" dirty="0" smtClean="0"/>
              <a:t>Her inspiration</a:t>
            </a:r>
            <a:endParaRPr lang="en-GB" dirty="0"/>
          </a:p>
        </p:txBody>
      </p:sp>
      <p:sp>
        <p:nvSpPr>
          <p:cNvPr id="16" name="TextBox 15"/>
          <p:cNvSpPr txBox="1"/>
          <p:nvPr/>
        </p:nvSpPr>
        <p:spPr>
          <a:xfrm>
            <a:off x="1145396" y="3064545"/>
            <a:ext cx="1656184" cy="369332"/>
          </a:xfrm>
          <a:prstGeom prst="rect">
            <a:avLst/>
          </a:prstGeom>
          <a:noFill/>
        </p:spPr>
        <p:txBody>
          <a:bodyPr wrap="square" rtlCol="0">
            <a:spAutoFit/>
          </a:bodyPr>
          <a:lstStyle/>
          <a:p>
            <a:r>
              <a:rPr lang="en-GB" dirty="0" smtClean="0"/>
              <a:t>Her techniques</a:t>
            </a:r>
            <a:endParaRPr lang="en-GB" dirty="0"/>
          </a:p>
        </p:txBody>
      </p:sp>
      <p:sp>
        <p:nvSpPr>
          <p:cNvPr id="17" name="TextBox 16"/>
          <p:cNvSpPr txBox="1"/>
          <p:nvPr/>
        </p:nvSpPr>
        <p:spPr>
          <a:xfrm>
            <a:off x="1159686" y="3645023"/>
            <a:ext cx="1656184" cy="369332"/>
          </a:xfrm>
          <a:prstGeom prst="rect">
            <a:avLst/>
          </a:prstGeom>
          <a:noFill/>
        </p:spPr>
        <p:txBody>
          <a:bodyPr wrap="square" rtlCol="0">
            <a:spAutoFit/>
          </a:bodyPr>
          <a:lstStyle/>
          <a:p>
            <a:r>
              <a:rPr lang="en-GB" dirty="0" smtClean="0"/>
              <a:t>Her subject</a:t>
            </a:r>
            <a:endParaRPr lang="en-GB" dirty="0"/>
          </a:p>
        </p:txBody>
      </p:sp>
      <p:sp>
        <p:nvSpPr>
          <p:cNvPr id="18" name="TextBox 17"/>
          <p:cNvSpPr txBox="1"/>
          <p:nvPr/>
        </p:nvSpPr>
        <p:spPr>
          <a:xfrm>
            <a:off x="1208043" y="4221088"/>
            <a:ext cx="1656184" cy="923330"/>
          </a:xfrm>
          <a:prstGeom prst="rect">
            <a:avLst/>
          </a:prstGeom>
          <a:noFill/>
        </p:spPr>
        <p:txBody>
          <a:bodyPr wrap="square" rtlCol="0">
            <a:spAutoFit/>
          </a:bodyPr>
          <a:lstStyle/>
          <a:p>
            <a:r>
              <a:rPr lang="en-GB" dirty="0" smtClean="0"/>
              <a:t>What was happening at the same time</a:t>
            </a:r>
            <a:endParaRPr lang="en-GB" dirty="0"/>
          </a:p>
        </p:txBody>
      </p:sp>
    </p:spTree>
    <p:extLst>
      <p:ext uri="{BB962C8B-B14F-4D97-AF65-F5344CB8AC3E}">
        <p14:creationId xmlns:p14="http://schemas.microsoft.com/office/powerpoint/2010/main" val="38047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65"/>
            <a:ext cx="4572000" cy="3046988"/>
          </a:xfrm>
          <a:prstGeom prst="rect">
            <a:avLst/>
          </a:prstGeom>
        </p:spPr>
        <p:txBody>
          <a:bodyPr wrap="square">
            <a:spAutoFit/>
          </a:bodyPr>
          <a:lstStyle/>
          <a:p>
            <a:r>
              <a:rPr lang="en-GB" sz="1600" dirty="0"/>
              <a:t>The cyanotype </a:t>
            </a:r>
            <a:r>
              <a:rPr lang="en-GB" sz="1600" dirty="0" smtClean="0"/>
              <a:t>process </a:t>
            </a:r>
            <a:r>
              <a:rPr lang="en-GB" sz="1600" dirty="0"/>
              <a:t>was first used by Anna Atkins in her book </a:t>
            </a:r>
            <a:r>
              <a:rPr lang="en-GB" sz="1600" i="1" dirty="0"/>
              <a:t>British Algae: Cyanotype Impressions</a:t>
            </a:r>
            <a:r>
              <a:rPr lang="en-GB" sz="1600" dirty="0"/>
              <a:t> in 1843. Anna Atkins used this technique of exposing treated paper to sunlight to form an image after meeting Fox-Talbot, a pioneer of early photography. Her neighbour Sir John Herschel discovered that a solution of iron salt could be exposed to UV light to make an image. Herschel named this process Cyanotype after the blue colour. Anna combined these two discoveries to create her </a:t>
            </a:r>
            <a:r>
              <a:rPr lang="en-GB" sz="1600" dirty="0" smtClean="0"/>
              <a:t>cyanotype </a:t>
            </a:r>
            <a:r>
              <a:rPr lang="en-GB" sz="1600" dirty="0"/>
              <a:t>images which captured the details and structures of plants and flowers.</a:t>
            </a:r>
          </a:p>
        </p:txBody>
      </p:sp>
      <p:sp>
        <p:nvSpPr>
          <p:cNvPr id="6" name="Rectangle 5"/>
          <p:cNvSpPr/>
          <p:nvPr/>
        </p:nvSpPr>
        <p:spPr>
          <a:xfrm>
            <a:off x="4560627" y="33565"/>
            <a:ext cx="4572000" cy="3046988"/>
          </a:xfrm>
          <a:prstGeom prst="rect">
            <a:avLst/>
          </a:prstGeom>
        </p:spPr>
        <p:txBody>
          <a:bodyPr wrap="square">
            <a:spAutoFit/>
          </a:bodyPr>
          <a:lstStyle/>
          <a:p>
            <a:r>
              <a:rPr lang="en-GB" sz="1600" dirty="0"/>
              <a:t>The cyanotype </a:t>
            </a:r>
            <a:r>
              <a:rPr lang="en-GB" sz="1600" dirty="0" smtClean="0"/>
              <a:t>process </a:t>
            </a:r>
            <a:r>
              <a:rPr lang="en-GB" sz="1600" dirty="0"/>
              <a:t>was first used by Anna Atkins in her book </a:t>
            </a:r>
            <a:r>
              <a:rPr lang="en-GB" sz="1600" i="1" dirty="0"/>
              <a:t>British Algae: Cyanotype Impressions</a:t>
            </a:r>
            <a:r>
              <a:rPr lang="en-GB" sz="1600" dirty="0"/>
              <a:t> in 1843. Anna Atkins used this technique of exposing treated paper to sunlight to form an image after meeting Fox-Talbot, a pioneer of early photography. Her neighbour Sir John Herschel discovered that a solution of iron salt could be exposed to UV light to make an image. Herschel named this process Cyanotype after the blue colour. Anna combined these two discoveries to create her </a:t>
            </a:r>
            <a:r>
              <a:rPr lang="en-GB" sz="1600" dirty="0" smtClean="0"/>
              <a:t>cyanotype </a:t>
            </a:r>
            <a:r>
              <a:rPr lang="en-GB" sz="1600" dirty="0"/>
              <a:t>images which captured the details and structures of plants and flowers.</a:t>
            </a:r>
          </a:p>
        </p:txBody>
      </p:sp>
      <p:sp>
        <p:nvSpPr>
          <p:cNvPr id="7" name="Rectangle 6"/>
          <p:cNvSpPr/>
          <p:nvPr/>
        </p:nvSpPr>
        <p:spPr>
          <a:xfrm>
            <a:off x="-11373" y="3645024"/>
            <a:ext cx="4572000" cy="3046988"/>
          </a:xfrm>
          <a:prstGeom prst="rect">
            <a:avLst/>
          </a:prstGeom>
        </p:spPr>
        <p:txBody>
          <a:bodyPr wrap="square">
            <a:spAutoFit/>
          </a:bodyPr>
          <a:lstStyle/>
          <a:p>
            <a:r>
              <a:rPr lang="en-GB" sz="1600" dirty="0"/>
              <a:t>The cyanotype </a:t>
            </a:r>
            <a:r>
              <a:rPr lang="en-GB" sz="1600" dirty="0" smtClean="0"/>
              <a:t>process </a:t>
            </a:r>
            <a:r>
              <a:rPr lang="en-GB" sz="1600" dirty="0"/>
              <a:t>was first used by Anna Atkins in her book </a:t>
            </a:r>
            <a:r>
              <a:rPr lang="en-GB" sz="1600" i="1" dirty="0"/>
              <a:t>British Algae: Cyanotype Impressions</a:t>
            </a:r>
            <a:r>
              <a:rPr lang="en-GB" sz="1600" dirty="0"/>
              <a:t> in 1843. Anna Atkins used this technique of exposing treated paper to sunlight to form an image after meeting Fox-Talbot, a pioneer of early photography. Her neighbour Sir John Herschel discovered that a solution of iron salt could be exposed to UV light to make an image. Herschel named this process Cyanotype after the blue colour. Anna combined these two discoveries to create her </a:t>
            </a:r>
            <a:r>
              <a:rPr lang="en-GB" sz="1600" dirty="0" smtClean="0"/>
              <a:t>cyanotype </a:t>
            </a:r>
            <a:r>
              <a:rPr lang="en-GB" sz="1600" dirty="0"/>
              <a:t>images which captured the details and structures of plants and flowers.</a:t>
            </a:r>
          </a:p>
        </p:txBody>
      </p:sp>
      <p:sp>
        <p:nvSpPr>
          <p:cNvPr id="8" name="Rectangle 7"/>
          <p:cNvSpPr/>
          <p:nvPr/>
        </p:nvSpPr>
        <p:spPr>
          <a:xfrm>
            <a:off x="4549254" y="3645024"/>
            <a:ext cx="4572000" cy="3046988"/>
          </a:xfrm>
          <a:prstGeom prst="rect">
            <a:avLst/>
          </a:prstGeom>
        </p:spPr>
        <p:txBody>
          <a:bodyPr wrap="square">
            <a:spAutoFit/>
          </a:bodyPr>
          <a:lstStyle/>
          <a:p>
            <a:r>
              <a:rPr lang="en-GB" sz="1600" dirty="0"/>
              <a:t>The cyanotype </a:t>
            </a:r>
            <a:r>
              <a:rPr lang="en-GB" sz="1600" dirty="0" smtClean="0"/>
              <a:t>process </a:t>
            </a:r>
            <a:r>
              <a:rPr lang="en-GB" sz="1600" dirty="0"/>
              <a:t>was first used by Anna Atkins in her book </a:t>
            </a:r>
            <a:r>
              <a:rPr lang="en-GB" sz="1600" i="1" dirty="0"/>
              <a:t>British Algae: Cyanotype Impressions</a:t>
            </a:r>
            <a:r>
              <a:rPr lang="en-GB" sz="1600" dirty="0"/>
              <a:t> in 1843. Anna Atkins used this technique of exposing treated paper to sunlight to form an image after meeting Fox-Talbot, a pioneer of early photography. Her neighbour Sir John Herschel discovered that a solution of iron salt could be exposed to UV light to make an image. Herschel named this process Cyanotype after the blue colour. Anna combined these two discoveries to create her </a:t>
            </a:r>
            <a:r>
              <a:rPr lang="en-GB" sz="1600" dirty="0" smtClean="0"/>
              <a:t>cyanotype </a:t>
            </a:r>
            <a:r>
              <a:rPr lang="en-GB" sz="1600" dirty="0"/>
              <a:t>images which captured the details and structures of plants and flowers.</a:t>
            </a:r>
          </a:p>
        </p:txBody>
      </p:sp>
    </p:spTree>
    <p:extLst>
      <p:ext uri="{BB962C8B-B14F-4D97-AF65-F5344CB8AC3E}">
        <p14:creationId xmlns:p14="http://schemas.microsoft.com/office/powerpoint/2010/main" val="3149395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hotocoleggwent.files.wordpress.com/2012/10/scan-5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9116" y="1573527"/>
            <a:ext cx="3947238" cy="3996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explore and create with cyanotype techniques.</a:t>
            </a:r>
          </a:p>
        </p:txBody>
      </p:sp>
      <p:sp>
        <p:nvSpPr>
          <p:cNvPr id="4" name="TextBox 3"/>
          <p:cNvSpPr txBox="1"/>
          <p:nvPr/>
        </p:nvSpPr>
        <p:spPr>
          <a:xfrm>
            <a:off x="467544" y="1124744"/>
            <a:ext cx="4320480" cy="4893647"/>
          </a:xfrm>
          <a:prstGeom prst="rect">
            <a:avLst/>
          </a:prstGeom>
          <a:noFill/>
        </p:spPr>
        <p:txBody>
          <a:bodyPr wrap="square" rtlCol="0">
            <a:spAutoFit/>
          </a:bodyPr>
          <a:lstStyle/>
          <a:p>
            <a:r>
              <a:rPr lang="en-GB" sz="2400" dirty="0" smtClean="0"/>
              <a:t>Open </a:t>
            </a:r>
            <a:r>
              <a:rPr lang="en-GB" sz="2400" dirty="0" err="1" smtClean="0"/>
              <a:t>Weebly</a:t>
            </a:r>
            <a:r>
              <a:rPr lang="en-GB" sz="2400" dirty="0" smtClean="0"/>
              <a:t> and create a title My Cyanotypes.</a:t>
            </a:r>
          </a:p>
          <a:p>
            <a:r>
              <a:rPr lang="en-GB" sz="2400" dirty="0" smtClean="0"/>
              <a:t>Drag in a gallery and upload your cyanotypes from </a:t>
            </a:r>
            <a:r>
              <a:rPr lang="en-GB" sz="2400" dirty="0"/>
              <a:t>POOL – Students- art- photography- Year 9- 9X – </a:t>
            </a:r>
            <a:r>
              <a:rPr lang="en-GB" sz="2400" dirty="0" smtClean="0"/>
              <a:t>Cyanotypes.</a:t>
            </a:r>
          </a:p>
          <a:p>
            <a:r>
              <a:rPr lang="en-GB" sz="2400" dirty="0" smtClean="0"/>
              <a:t>Drag in a text box and write what went well in this process for you and what could be improved.</a:t>
            </a:r>
          </a:p>
          <a:p>
            <a:r>
              <a:rPr lang="en-GB" sz="2400" dirty="0" smtClean="0"/>
              <a:t>I have been successful because …</a:t>
            </a:r>
          </a:p>
          <a:p>
            <a:r>
              <a:rPr lang="en-GB" sz="2400" dirty="0" smtClean="0"/>
              <a:t>To improve I need to  ….</a:t>
            </a:r>
          </a:p>
          <a:p>
            <a:endParaRPr lang="en-GB" sz="2400" dirty="0"/>
          </a:p>
          <a:p>
            <a:endParaRPr lang="en-GB" sz="2400" dirty="0"/>
          </a:p>
        </p:txBody>
      </p:sp>
    </p:spTree>
    <p:extLst>
      <p:ext uri="{BB962C8B-B14F-4D97-AF65-F5344CB8AC3E}">
        <p14:creationId xmlns:p14="http://schemas.microsoft.com/office/powerpoint/2010/main" val="23498787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629" y="168694"/>
            <a:ext cx="8229600" cy="1143000"/>
          </a:xfrm>
        </p:spPr>
        <p:txBody>
          <a:bodyPr/>
          <a:lstStyle/>
          <a:p>
            <a:r>
              <a:rPr lang="en-GB" dirty="0" smtClean="0"/>
              <a:t>Texture</a:t>
            </a:r>
            <a:endParaRPr lang="en-GB" dirty="0"/>
          </a:p>
        </p:txBody>
      </p:sp>
      <p:sp>
        <p:nvSpPr>
          <p:cNvPr id="5" name="TextBox 4"/>
          <p:cNvSpPr txBox="1"/>
          <p:nvPr/>
        </p:nvSpPr>
        <p:spPr>
          <a:xfrm>
            <a:off x="107504" y="1340768"/>
            <a:ext cx="3528392" cy="5040560"/>
          </a:xfrm>
          <a:prstGeom prst="rect">
            <a:avLst/>
          </a:prstGeom>
          <a:noFill/>
        </p:spPr>
        <p:txBody>
          <a:bodyPr wrap="square" rtlCol="0">
            <a:spAutoFit/>
          </a:bodyPr>
          <a:lstStyle/>
          <a:p>
            <a:r>
              <a:rPr lang="en-GB" dirty="0" smtClean="0"/>
              <a:t>Photographs are </a:t>
            </a:r>
            <a:r>
              <a:rPr lang="en-GB" b="1" dirty="0" smtClean="0"/>
              <a:t>physically</a:t>
            </a:r>
            <a:r>
              <a:rPr lang="en-GB" dirty="0" smtClean="0"/>
              <a:t> flat, both on the screen and as a print. Texture is, by its nature, a tactile or physical quality. Run your fingers over a rough surface and you can feel its texture, run your fingers over a photograph of the same surface, and it is smooth.</a:t>
            </a:r>
          </a:p>
          <a:p>
            <a:r>
              <a:rPr lang="en-GB" dirty="0" smtClean="0"/>
              <a:t>Using texture in your photography can create the </a:t>
            </a:r>
            <a:r>
              <a:rPr lang="en-GB" b="1" dirty="0" smtClean="0"/>
              <a:t>illusion</a:t>
            </a:r>
            <a:r>
              <a:rPr lang="en-GB" dirty="0" smtClean="0"/>
              <a:t> of an additional engagement quality, by looking at your photograph the viewer is encouraged to </a:t>
            </a:r>
            <a:r>
              <a:rPr lang="en-GB" b="1" dirty="0" smtClean="0"/>
              <a:t>imagine</a:t>
            </a:r>
            <a:r>
              <a:rPr lang="en-GB" dirty="0" smtClean="0"/>
              <a:t> how it would feel to run their fingers over the subject. The more successful the illusion the more time the viewer spends looking at your photography.</a:t>
            </a:r>
            <a:endParaRPr lang="en-GB" dirty="0"/>
          </a:p>
        </p:txBody>
      </p:sp>
      <p:pic>
        <p:nvPicPr>
          <p:cNvPr id="9218" name="Picture 2" descr="http://www.users.freenetname.co.uk/~leatham/uploads/weed.jpg"/>
          <p:cNvPicPr>
            <a:picLocks noChangeAspect="1" noChangeArrowheads="1"/>
          </p:cNvPicPr>
          <p:nvPr/>
        </p:nvPicPr>
        <p:blipFill>
          <a:blip r:embed="rId2" cstate="print"/>
          <a:srcRect/>
          <a:stretch>
            <a:fillRect/>
          </a:stretch>
        </p:blipFill>
        <p:spPr bwMode="auto">
          <a:xfrm>
            <a:off x="5500795" y="2399704"/>
            <a:ext cx="3643205" cy="4218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http://www.users.freenetname.co.uk/~leatham/uploads/FairyInkcap.jpg"/>
          <p:cNvPicPr>
            <a:picLocks noChangeAspect="1" noChangeArrowheads="1"/>
          </p:cNvPicPr>
          <p:nvPr/>
        </p:nvPicPr>
        <p:blipFill>
          <a:blip r:embed="rId3" cstate="print"/>
          <a:srcRect/>
          <a:stretch>
            <a:fillRect/>
          </a:stretch>
        </p:blipFill>
        <p:spPr bwMode="auto">
          <a:xfrm>
            <a:off x="3602923" y="116632"/>
            <a:ext cx="2940086"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18 May 2010"/>
          <p:cNvPicPr>
            <a:picLocks noChangeAspect="1" noChangeArrowheads="1"/>
          </p:cNvPicPr>
          <p:nvPr/>
        </p:nvPicPr>
        <p:blipFill>
          <a:blip r:embed="rId4" cstate="print"/>
          <a:srcRect/>
          <a:stretch>
            <a:fillRect/>
          </a:stretch>
        </p:blipFill>
        <p:spPr bwMode="auto">
          <a:xfrm>
            <a:off x="3702477" y="5298328"/>
            <a:ext cx="2155689"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739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Revealing Texture</a:t>
            </a:r>
            <a:endParaRPr lang="en-GB" dirty="0"/>
          </a:p>
        </p:txBody>
      </p:sp>
      <p:sp>
        <p:nvSpPr>
          <p:cNvPr id="3" name="TextBox 2"/>
          <p:cNvSpPr txBox="1"/>
          <p:nvPr/>
        </p:nvSpPr>
        <p:spPr>
          <a:xfrm>
            <a:off x="323528" y="1857013"/>
            <a:ext cx="3528392" cy="4893647"/>
          </a:xfrm>
          <a:prstGeom prst="rect">
            <a:avLst/>
          </a:prstGeom>
          <a:noFill/>
        </p:spPr>
        <p:txBody>
          <a:bodyPr wrap="square" rtlCol="0">
            <a:spAutoFit/>
          </a:bodyPr>
          <a:lstStyle/>
          <a:p>
            <a:r>
              <a:rPr lang="en-GB" sz="2400" dirty="0" smtClean="0"/>
              <a:t>Texture in photography is generally revealed by </a:t>
            </a:r>
            <a:r>
              <a:rPr lang="en-GB" sz="2400" b="1" dirty="0" smtClean="0"/>
              <a:t>directional lighting</a:t>
            </a:r>
            <a:r>
              <a:rPr lang="en-GB" sz="2400" dirty="0" smtClean="0"/>
              <a:t>, that is, light that comes from one direction and creates shadows and highlights. Morning or evening light comes in from a low angle and casts long shadows that are perfect for revealing the textures.</a:t>
            </a:r>
          </a:p>
          <a:p>
            <a:r>
              <a:rPr lang="en-GB" sz="2400" dirty="0" smtClean="0"/>
              <a:t> </a:t>
            </a:r>
          </a:p>
          <a:p>
            <a:endParaRPr lang="en-GB" sz="2400" dirty="0"/>
          </a:p>
        </p:txBody>
      </p:sp>
      <p:pic>
        <p:nvPicPr>
          <p:cNvPr id="8194" name="Picture 2" descr="http://www.users.freenetname.co.uk/~leatham/uploads/flesh.jpg"/>
          <p:cNvPicPr>
            <a:picLocks noChangeAspect="1" noChangeArrowheads="1"/>
          </p:cNvPicPr>
          <p:nvPr/>
        </p:nvPicPr>
        <p:blipFill>
          <a:blip r:embed="rId2" cstate="print"/>
          <a:srcRect/>
          <a:stretch>
            <a:fillRect/>
          </a:stretch>
        </p:blipFill>
        <p:spPr bwMode="auto">
          <a:xfrm>
            <a:off x="4067944" y="1700808"/>
            <a:ext cx="4762500"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806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Nature</a:t>
            </a:r>
            <a:endParaRPr lang="en-GB" dirty="0"/>
          </a:p>
        </p:txBody>
      </p:sp>
      <p:sp>
        <p:nvSpPr>
          <p:cNvPr id="3" name="TextBox 2"/>
          <p:cNvSpPr txBox="1"/>
          <p:nvPr/>
        </p:nvSpPr>
        <p:spPr>
          <a:xfrm>
            <a:off x="323528" y="1844824"/>
            <a:ext cx="8496944" cy="646331"/>
          </a:xfrm>
          <a:prstGeom prst="rect">
            <a:avLst/>
          </a:prstGeom>
          <a:noFill/>
        </p:spPr>
        <p:txBody>
          <a:bodyPr wrap="square" rtlCol="0">
            <a:spAutoFit/>
          </a:bodyPr>
          <a:lstStyle/>
          <a:p>
            <a:r>
              <a:rPr lang="en-GB" dirty="0" smtClean="0"/>
              <a:t>The bark of a tree, the surface of a rock, the grains of sand on a beach or the ridges and veins on a leaf.</a:t>
            </a:r>
            <a:endParaRPr lang="en-GB" dirty="0"/>
          </a:p>
        </p:txBody>
      </p:sp>
      <p:pic>
        <p:nvPicPr>
          <p:cNvPr id="6146" name="Picture 2" descr="http://www.users.freenetname.co.uk/~leatham/uploads/flow.jpg"/>
          <p:cNvPicPr>
            <a:picLocks noChangeAspect="1" noChangeArrowheads="1"/>
          </p:cNvPicPr>
          <p:nvPr/>
        </p:nvPicPr>
        <p:blipFill>
          <a:blip r:embed="rId2" cstate="print"/>
          <a:srcRect/>
          <a:stretch>
            <a:fillRect/>
          </a:stretch>
        </p:blipFill>
        <p:spPr bwMode="auto">
          <a:xfrm>
            <a:off x="5426124" y="2438170"/>
            <a:ext cx="3322340" cy="4192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http://www.users.freenetname.co.uk/~leatham/uploads/moss.jpg"/>
          <p:cNvPicPr>
            <a:picLocks noChangeAspect="1" noChangeArrowheads="1"/>
          </p:cNvPicPr>
          <p:nvPr/>
        </p:nvPicPr>
        <p:blipFill>
          <a:blip r:embed="rId3" cstate="print"/>
          <a:srcRect/>
          <a:stretch>
            <a:fillRect/>
          </a:stretch>
        </p:blipFill>
        <p:spPr bwMode="auto">
          <a:xfrm>
            <a:off x="395536" y="2924944"/>
            <a:ext cx="4762500" cy="3190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5271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36" y="918268"/>
            <a:ext cx="8987960" cy="5155023"/>
          </a:xfrm>
        </p:spPr>
      </p:pic>
    </p:spTree>
    <p:extLst>
      <p:ext uri="{BB962C8B-B14F-4D97-AF65-F5344CB8AC3E}">
        <p14:creationId xmlns:p14="http://schemas.microsoft.com/office/powerpoint/2010/main" val="1244150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704" y="188640"/>
            <a:ext cx="8229600" cy="1143000"/>
          </a:xfrm>
        </p:spPr>
        <p:txBody>
          <a:bodyPr/>
          <a:lstStyle/>
          <a:p>
            <a:r>
              <a:rPr lang="en-GB" dirty="0" smtClean="0"/>
              <a:t>Research Activity</a:t>
            </a:r>
            <a:endParaRPr lang="en-GB" dirty="0"/>
          </a:p>
        </p:txBody>
      </p:sp>
      <p:sp>
        <p:nvSpPr>
          <p:cNvPr id="4" name="TextBox 3"/>
          <p:cNvSpPr txBox="1"/>
          <p:nvPr/>
        </p:nvSpPr>
        <p:spPr>
          <a:xfrm>
            <a:off x="216024" y="1556792"/>
            <a:ext cx="4644008" cy="5078313"/>
          </a:xfrm>
          <a:prstGeom prst="rect">
            <a:avLst/>
          </a:prstGeom>
          <a:noFill/>
        </p:spPr>
        <p:txBody>
          <a:bodyPr wrap="square" rtlCol="0">
            <a:spAutoFit/>
          </a:bodyPr>
          <a:lstStyle/>
          <a:p>
            <a:r>
              <a:rPr lang="en-GB" dirty="0" smtClean="0"/>
              <a:t>You are to create a section of your </a:t>
            </a:r>
            <a:r>
              <a:rPr lang="en-GB" dirty="0" err="1" smtClean="0"/>
              <a:t>weebly</a:t>
            </a:r>
            <a:r>
              <a:rPr lang="en-GB" dirty="0" smtClean="0"/>
              <a:t> page dedicated to </a:t>
            </a:r>
            <a:r>
              <a:rPr lang="en-GB" b="1" dirty="0" smtClean="0"/>
              <a:t>Texture</a:t>
            </a:r>
            <a:r>
              <a:rPr lang="en-GB" dirty="0" smtClean="0"/>
              <a:t> and you are to include at </a:t>
            </a:r>
            <a:r>
              <a:rPr lang="en-GB" b="1" dirty="0" smtClean="0"/>
              <a:t>least </a:t>
            </a:r>
            <a:r>
              <a:rPr lang="en-GB" b="1" dirty="0"/>
              <a:t>8</a:t>
            </a:r>
            <a:r>
              <a:rPr lang="en-GB" b="1" dirty="0" smtClean="0"/>
              <a:t> </a:t>
            </a:r>
            <a:r>
              <a:rPr lang="en-GB" dirty="0" smtClean="0"/>
              <a:t>research examples of  </a:t>
            </a:r>
            <a:r>
              <a:rPr lang="en-GB" b="1" dirty="0" smtClean="0"/>
              <a:t>natural</a:t>
            </a:r>
            <a:r>
              <a:rPr lang="en-GB" dirty="0" smtClean="0"/>
              <a:t>  texture. Your research page should clearly demonstrate the </a:t>
            </a:r>
            <a:r>
              <a:rPr lang="en-GB" b="1" dirty="0" smtClean="0"/>
              <a:t>tactile quality</a:t>
            </a:r>
            <a:r>
              <a:rPr lang="en-GB" dirty="0" smtClean="0"/>
              <a:t> of texture in photography. Save the images as pictures in your Natural Forms folder. Upload these as a gallery onto your </a:t>
            </a:r>
            <a:r>
              <a:rPr lang="en-GB" dirty="0" err="1" smtClean="0"/>
              <a:t>weebly</a:t>
            </a:r>
            <a:r>
              <a:rPr lang="en-GB" dirty="0" smtClean="0"/>
              <a:t> page.</a:t>
            </a:r>
          </a:p>
          <a:p>
            <a:endParaRPr lang="en-GB" dirty="0" smtClean="0"/>
          </a:p>
          <a:p>
            <a:endParaRPr lang="en-GB" dirty="0" smtClean="0"/>
          </a:p>
          <a:p>
            <a:r>
              <a:rPr lang="en-GB" dirty="0" smtClean="0"/>
              <a:t>Do </a:t>
            </a:r>
            <a:r>
              <a:rPr lang="en-GB" b="1" dirty="0" smtClean="0"/>
              <a:t>not</a:t>
            </a:r>
            <a:r>
              <a:rPr lang="en-GB" dirty="0" smtClean="0"/>
              <a:t> just choose the first images you find, look at a few and select ones that best describe texture.</a:t>
            </a:r>
          </a:p>
          <a:p>
            <a:endParaRPr lang="en-GB" dirty="0" smtClean="0"/>
          </a:p>
          <a:p>
            <a:r>
              <a:rPr lang="en-GB" dirty="0" smtClean="0"/>
              <a:t>Write a </a:t>
            </a:r>
            <a:r>
              <a:rPr lang="en-GB" b="1" dirty="0" smtClean="0"/>
              <a:t>brief description </a:t>
            </a:r>
            <a:r>
              <a:rPr lang="en-GB" dirty="0" smtClean="0"/>
              <a:t>in a text box on your </a:t>
            </a:r>
            <a:r>
              <a:rPr lang="en-GB" dirty="0" err="1" smtClean="0"/>
              <a:t>weebly</a:t>
            </a:r>
            <a:r>
              <a:rPr lang="en-GB" dirty="0" smtClean="0"/>
              <a:t> page of how the lighting reveals the texture.</a:t>
            </a:r>
          </a:p>
          <a:p>
            <a:endParaRPr lang="en-GB" dirty="0" smtClean="0"/>
          </a:p>
        </p:txBody>
      </p:sp>
      <p:pic>
        <p:nvPicPr>
          <p:cNvPr id="2050" name="Picture 2" descr="I:\DCIM\104CANON\IMG_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16850" y="848544"/>
            <a:ext cx="3095328" cy="20635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I:\DCIM\104CANON\IMG_0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64557" y="848544"/>
            <a:ext cx="3095328" cy="2063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DCIM\104CANON\IMG_02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16850" y="4055665"/>
            <a:ext cx="3095328" cy="20635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I:\DCIM\104CANON\IMG_02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578410" y="4069515"/>
            <a:ext cx="3078708" cy="2052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describe texture using an image</a:t>
            </a:r>
          </a:p>
        </p:txBody>
      </p:sp>
    </p:spTree>
    <p:extLst>
      <p:ext uri="{BB962C8B-B14F-4D97-AF65-F5344CB8AC3E}">
        <p14:creationId xmlns:p14="http://schemas.microsoft.com/office/powerpoint/2010/main" val="3645643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p:txBody>
          <a:bodyPr/>
          <a:lstStyle/>
          <a:p>
            <a:r>
              <a:rPr lang="en-GB" dirty="0" smtClean="0"/>
              <a:t>Take at least 15 photos of textures in Nature.</a:t>
            </a:r>
          </a:p>
          <a:p>
            <a:r>
              <a:rPr lang="en-GB" dirty="0" smtClean="0"/>
              <a:t>Bring the SD card </a:t>
            </a:r>
          </a:p>
          <a:p>
            <a:r>
              <a:rPr lang="en-GB" dirty="0" smtClean="0"/>
              <a:t>Or email the photos to yourself</a:t>
            </a:r>
          </a:p>
          <a:p>
            <a:r>
              <a:rPr lang="en-GB" dirty="0" smtClean="0"/>
              <a:t>Due in </a:t>
            </a:r>
            <a:r>
              <a:rPr lang="en-GB" smtClean="0"/>
              <a:t>5</a:t>
            </a:r>
            <a:r>
              <a:rPr lang="en-GB" baseline="30000" smtClean="0"/>
              <a:t>th</a:t>
            </a:r>
            <a:r>
              <a:rPr lang="en-GB" smtClean="0"/>
              <a:t> October</a:t>
            </a:r>
            <a:endParaRPr lang="en-GB" dirty="0" smtClean="0"/>
          </a:p>
        </p:txBody>
      </p:sp>
    </p:spTree>
    <p:extLst>
      <p:ext uri="{BB962C8B-B14F-4D97-AF65-F5344CB8AC3E}">
        <p14:creationId xmlns:p14="http://schemas.microsoft.com/office/powerpoint/2010/main" val="1257475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madelio.org/volumes_entries/karl_blossfeldt/karl_blossfeldt_fine_art_pic/karl_blossfeldt_fine_art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4" y="2720045"/>
            <a:ext cx="3300962" cy="415215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718388" y="3646609"/>
            <a:ext cx="2160240" cy="369329"/>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800" b="1" dirty="0" smtClean="0">
                <a:ln w="9525" cap="rnd" cmpd="sng" algn="ctr">
                  <a:noFill/>
                  <a:prstDash val="solid"/>
                  <a:bevel/>
                </a:ln>
                <a:solidFill>
                  <a:schemeClr val="bg1"/>
                </a:solidFill>
                <a:latin typeface="Century" pitchFamily="18" charset="0"/>
                <a:ea typeface="Times New Roman"/>
              </a:rPr>
              <a:t>spirals</a:t>
            </a:r>
            <a:endParaRPr lang="en-GB" sz="1100" b="1" dirty="0">
              <a:ln w="9525" cap="rnd" cmpd="sng" algn="ctr">
                <a:noFill/>
                <a:prstDash val="solid"/>
                <a:bevel/>
              </a:ln>
              <a:solidFill>
                <a:schemeClr val="bg1"/>
              </a:solidFill>
              <a:effectLst/>
              <a:latin typeface="Century" pitchFamily="18" charset="0"/>
              <a:ea typeface="Times New Roman"/>
            </a:endParaRPr>
          </a:p>
        </p:txBody>
      </p:sp>
      <p:sp>
        <p:nvSpPr>
          <p:cNvPr id="11" name="Rounded Rectangle 10"/>
          <p:cNvSpPr/>
          <p:nvPr/>
        </p:nvSpPr>
        <p:spPr>
          <a:xfrm>
            <a:off x="177034" y="1066530"/>
            <a:ext cx="2567182" cy="51921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solidFill>
                <a:latin typeface="Century" pitchFamily="18" charset="0"/>
                <a:ea typeface="Times New Roman"/>
              </a:rPr>
              <a:t>composition</a:t>
            </a:r>
            <a:endParaRPr lang="en-GB" sz="1200" b="1" dirty="0">
              <a:ln w="9525" cap="rnd" cmpd="sng" algn="ctr">
                <a:noFill/>
                <a:prstDash val="solid"/>
                <a:bevel/>
              </a:ln>
              <a:solidFill>
                <a:schemeClr val="bg1"/>
              </a:solidFill>
              <a:effectLst/>
              <a:latin typeface="Century" pitchFamily="18" charset="0"/>
              <a:ea typeface="Times New Roman"/>
            </a:endParaRPr>
          </a:p>
        </p:txBody>
      </p:sp>
      <p:sp>
        <p:nvSpPr>
          <p:cNvPr id="12" name="Rounded Rectangle 11"/>
          <p:cNvSpPr/>
          <p:nvPr/>
        </p:nvSpPr>
        <p:spPr>
          <a:xfrm>
            <a:off x="170543" y="5229200"/>
            <a:ext cx="1440160" cy="421537"/>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lumMod val="75000"/>
                  </a:schemeClr>
                </a:solidFill>
                <a:latin typeface="Century" pitchFamily="18" charset="0"/>
                <a:ea typeface="Times New Roman"/>
              </a:rPr>
              <a:t>tone</a:t>
            </a:r>
            <a:endParaRPr lang="en-GB" sz="12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8" name="Rounded Rectangle 7"/>
          <p:cNvSpPr/>
          <p:nvPr/>
        </p:nvSpPr>
        <p:spPr>
          <a:xfrm>
            <a:off x="6732240" y="4157868"/>
            <a:ext cx="2160240" cy="449625"/>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800" b="1" dirty="0" smtClean="0">
                <a:ln w="9525" cap="rnd" cmpd="sng" algn="ctr">
                  <a:noFill/>
                  <a:prstDash val="solid"/>
                  <a:bevel/>
                </a:ln>
                <a:solidFill>
                  <a:schemeClr val="bg1"/>
                </a:solidFill>
                <a:latin typeface="Century" pitchFamily="18" charset="0"/>
                <a:ea typeface="Times New Roman"/>
              </a:rPr>
              <a:t>Seed pods</a:t>
            </a:r>
            <a:endParaRPr lang="en-GB" sz="1100" dirty="0"/>
          </a:p>
          <a:p>
            <a:pPr algn="ctr">
              <a:spcAft>
                <a:spcPts val="0"/>
              </a:spcAft>
            </a:pPr>
            <a:endParaRPr lang="en-GB" sz="1100" b="1" dirty="0">
              <a:ln w="9525" cap="rnd" cmpd="sng" algn="ctr">
                <a:noFill/>
                <a:prstDash val="solid"/>
                <a:bevel/>
              </a:ln>
              <a:solidFill>
                <a:schemeClr val="bg1"/>
              </a:solidFill>
              <a:effectLst/>
              <a:latin typeface="Century" pitchFamily="18" charset="0"/>
              <a:ea typeface="Times New Roman"/>
            </a:endParaRPr>
          </a:p>
        </p:txBody>
      </p:sp>
      <p:pic>
        <p:nvPicPr>
          <p:cNvPr id="2" name="Picture 2" descr="http://tse1.mm.bing.net/th?&amp;id=OIP.Md62cc6cca678c7da209622d6bff7b7f0H0&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784" y="431823"/>
            <a:ext cx="23050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blogs.20minutos.es/trasdos/files/2011/11/Large_WL_Photo_Karl-Blossfeldt-07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996" y="3313530"/>
            <a:ext cx="2638204" cy="34262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hesweettasteoflife.com/wp-content/uploads/2015/01/Karl-Blossfeldt-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414" y="22087"/>
            <a:ext cx="2425612" cy="350366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96121" y="1772816"/>
            <a:ext cx="2567182" cy="51921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solidFill>
                <a:latin typeface="Century" pitchFamily="18" charset="0"/>
                <a:ea typeface="Times New Roman"/>
              </a:rPr>
              <a:t>abstraction</a:t>
            </a:r>
            <a:endParaRPr lang="en-GB" sz="1200" b="1" dirty="0">
              <a:ln w="9525" cap="rnd" cmpd="sng" algn="ctr">
                <a:noFill/>
                <a:prstDash val="solid"/>
                <a:bevel/>
              </a:ln>
              <a:solidFill>
                <a:schemeClr val="bg1"/>
              </a:solidFill>
              <a:effectLst/>
              <a:latin typeface="Century" pitchFamily="18" charset="0"/>
              <a:ea typeface="Times New Roman"/>
            </a:endParaRPr>
          </a:p>
        </p:txBody>
      </p:sp>
      <p:sp>
        <p:nvSpPr>
          <p:cNvPr id="14" name="Rounded Rectangle 13"/>
          <p:cNvSpPr/>
          <p:nvPr/>
        </p:nvSpPr>
        <p:spPr>
          <a:xfrm>
            <a:off x="6167430" y="5650737"/>
            <a:ext cx="2711198" cy="51921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solidFill>
                <a:latin typeface="Century" pitchFamily="18" charset="0"/>
                <a:ea typeface="Times New Roman"/>
              </a:rPr>
              <a:t>monochrome</a:t>
            </a:r>
            <a:endParaRPr lang="en-GB" sz="1200" b="1" dirty="0">
              <a:ln w="9525" cap="rnd" cmpd="sng" algn="ctr">
                <a:noFill/>
                <a:prstDash val="solid"/>
                <a:bevel/>
              </a:ln>
              <a:solidFill>
                <a:schemeClr val="bg1"/>
              </a:solidFill>
              <a:effectLst/>
              <a:latin typeface="Century" pitchFamily="18" charset="0"/>
              <a:ea typeface="Times New Roman"/>
            </a:endParaRPr>
          </a:p>
        </p:txBody>
      </p:sp>
      <p:sp>
        <p:nvSpPr>
          <p:cNvPr id="17" name="Rounded Rectangle 16"/>
          <p:cNvSpPr/>
          <p:nvPr/>
        </p:nvSpPr>
        <p:spPr>
          <a:xfrm>
            <a:off x="5087310" y="2067216"/>
            <a:ext cx="2160240" cy="449625"/>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800" b="1" dirty="0" smtClean="0">
                <a:ln w="9525" cap="rnd" cmpd="sng" algn="ctr">
                  <a:noFill/>
                  <a:prstDash val="solid"/>
                  <a:bevel/>
                </a:ln>
                <a:solidFill>
                  <a:schemeClr val="bg1">
                    <a:lumMod val="75000"/>
                  </a:schemeClr>
                </a:solidFill>
                <a:latin typeface="Century" pitchFamily="18" charset="0"/>
                <a:ea typeface="Times New Roman"/>
              </a:rPr>
              <a:t>contrast</a:t>
            </a:r>
            <a:endParaRPr lang="en-GB" sz="11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20" name="Rounded Rectangle 19"/>
          <p:cNvSpPr/>
          <p:nvPr/>
        </p:nvSpPr>
        <p:spPr>
          <a:xfrm>
            <a:off x="133782" y="68601"/>
            <a:ext cx="3312368" cy="726445"/>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dirty="0" smtClean="0"/>
              <a:t>Karl </a:t>
            </a:r>
            <a:r>
              <a:rPr lang="en-GB" sz="3200" dirty="0" err="1" smtClean="0"/>
              <a:t>Blossfeldt</a:t>
            </a:r>
            <a:endParaRPr lang="en-GB" sz="1200" b="1" dirty="0">
              <a:ln w="9525" cap="rnd" cmpd="sng" algn="ctr">
                <a:noFill/>
                <a:prstDash val="solid"/>
                <a:bevel/>
              </a:ln>
              <a:solidFill>
                <a:schemeClr val="bg1"/>
              </a:solidFill>
              <a:effectLst/>
              <a:latin typeface="Century Gothic" pitchFamily="34" charset="0"/>
              <a:ea typeface="Times New Roman"/>
            </a:endParaRPr>
          </a:p>
        </p:txBody>
      </p:sp>
      <p:sp>
        <p:nvSpPr>
          <p:cNvPr id="16" name="Rounded Rectangle 15"/>
          <p:cNvSpPr/>
          <p:nvPr/>
        </p:nvSpPr>
        <p:spPr>
          <a:xfrm>
            <a:off x="5732512" y="4823085"/>
            <a:ext cx="2160240" cy="43514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800" b="1" dirty="0" smtClean="0">
                <a:ln w="9525" cap="rnd" cmpd="sng" algn="ctr">
                  <a:noFill/>
                  <a:prstDash val="solid"/>
                  <a:bevel/>
                </a:ln>
                <a:solidFill>
                  <a:schemeClr val="bg1">
                    <a:lumMod val="75000"/>
                  </a:schemeClr>
                </a:solidFill>
                <a:latin typeface="Century" pitchFamily="18" charset="0"/>
                <a:ea typeface="Times New Roman"/>
              </a:rPr>
              <a:t>emphasis</a:t>
            </a:r>
            <a:endParaRPr lang="en-GB" sz="11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13" name="Rounded Rectangle 12"/>
          <p:cNvSpPr/>
          <p:nvPr/>
        </p:nvSpPr>
        <p:spPr>
          <a:xfrm>
            <a:off x="3148112" y="6009604"/>
            <a:ext cx="1440160" cy="421537"/>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lumMod val="75000"/>
                  </a:schemeClr>
                </a:solidFill>
                <a:latin typeface="Century" pitchFamily="18" charset="0"/>
                <a:ea typeface="Times New Roman"/>
              </a:rPr>
              <a:t>form</a:t>
            </a:r>
            <a:endParaRPr lang="en-GB" sz="1200" b="1" dirty="0">
              <a:ln w="9525" cap="rnd" cmpd="sng" algn="ctr">
                <a:noFill/>
                <a:prstDash val="solid"/>
                <a:bevel/>
              </a:ln>
              <a:solidFill>
                <a:schemeClr val="bg1">
                  <a:lumMod val="75000"/>
                </a:schemeClr>
              </a:solidFill>
              <a:effectLst/>
              <a:latin typeface="Century" pitchFamily="18" charset="0"/>
              <a:ea typeface="Times New Roman"/>
            </a:endParaRPr>
          </a:p>
        </p:txBody>
      </p:sp>
    </p:spTree>
    <p:extLst>
      <p:ext uri="{BB962C8B-B14F-4D97-AF65-F5344CB8AC3E}">
        <p14:creationId xmlns:p14="http://schemas.microsoft.com/office/powerpoint/2010/main" val="30725316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DCIM\104CANON\IMG_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16850" y="848544"/>
            <a:ext cx="3095328" cy="20635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I:\DCIM\104CANON\IMG_0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64557" y="848544"/>
            <a:ext cx="3095328" cy="20635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796494"/>
            <a:ext cx="4032448" cy="5262979"/>
          </a:xfrm>
          <a:prstGeom prst="rect">
            <a:avLst/>
          </a:prstGeom>
          <a:noFill/>
        </p:spPr>
        <p:txBody>
          <a:bodyPr wrap="square" rtlCol="0">
            <a:spAutoFit/>
          </a:bodyPr>
          <a:lstStyle/>
          <a:p>
            <a:r>
              <a:rPr lang="en-GB" sz="2400" dirty="0" smtClean="0"/>
              <a:t>In the school garden, in the school grounds and within the studio are a whole variety of textures.</a:t>
            </a:r>
          </a:p>
          <a:p>
            <a:r>
              <a:rPr lang="en-GB" sz="2400" dirty="0" smtClean="0"/>
              <a:t>Take at least 20 photographs of textures in nature.</a:t>
            </a:r>
          </a:p>
          <a:p>
            <a:endParaRPr lang="en-GB" sz="2400" dirty="0" smtClean="0"/>
          </a:p>
          <a:p>
            <a:r>
              <a:rPr lang="en-GB" sz="2400" dirty="0" smtClean="0"/>
              <a:t>I am looking for:</a:t>
            </a:r>
          </a:p>
          <a:p>
            <a:r>
              <a:rPr lang="en-GB" sz="2400" dirty="0" smtClean="0"/>
              <a:t>A link to Karl </a:t>
            </a:r>
            <a:r>
              <a:rPr lang="en-GB" sz="2400" dirty="0" err="1" smtClean="0"/>
              <a:t>Blossfeldt</a:t>
            </a:r>
            <a:endParaRPr lang="en-GB" sz="2400" dirty="0" smtClean="0"/>
          </a:p>
          <a:p>
            <a:r>
              <a:rPr lang="en-GB" sz="2400" dirty="0" smtClean="0"/>
              <a:t>All the photos to be in focus</a:t>
            </a:r>
          </a:p>
          <a:p>
            <a:r>
              <a:rPr lang="en-GB" sz="2400" dirty="0" smtClean="0"/>
              <a:t>Close cropping</a:t>
            </a:r>
          </a:p>
          <a:p>
            <a:r>
              <a:rPr lang="en-GB" sz="2400" dirty="0" smtClean="0"/>
              <a:t>Varied viewpoint</a:t>
            </a:r>
          </a:p>
          <a:p>
            <a:r>
              <a:rPr lang="en-GB" sz="2400" dirty="0" smtClean="0"/>
              <a:t>A variety of textures</a:t>
            </a:r>
          </a:p>
          <a:p>
            <a:r>
              <a:rPr lang="en-GB" sz="2400" dirty="0" smtClean="0"/>
              <a:t> </a:t>
            </a:r>
            <a:endParaRPr lang="en-GB" sz="2400" dirty="0"/>
          </a:p>
        </p:txBody>
      </p:sp>
      <p:sp>
        <p:nvSpPr>
          <p:cNvPr id="8" name="TextBox 7"/>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demonstrate the formal element of texture within nature</a:t>
            </a:r>
          </a:p>
        </p:txBody>
      </p:sp>
      <p:pic>
        <p:nvPicPr>
          <p:cNvPr id="1026" name="Picture 2" descr="http://payload60.cargocollective.com/1/0/128/3502027/Karl-Blossfeldt-MM67971_5.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938" y="3780730"/>
            <a:ext cx="2036352" cy="2630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1.britannica.com/eb-media/23/140523-004-06C216E8.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8274" y="3780730"/>
            <a:ext cx="1995723" cy="263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627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9458" y="3573016"/>
            <a:ext cx="5184576" cy="2862322"/>
          </a:xfrm>
          <a:prstGeom prst="rect">
            <a:avLst/>
          </a:prstGeom>
        </p:spPr>
        <p:txBody>
          <a:bodyPr wrap="square">
            <a:spAutoFit/>
          </a:bodyPr>
          <a:lstStyle/>
          <a:p>
            <a:r>
              <a:rPr lang="en-GB" dirty="0" smtClean="0"/>
              <a:t>Karl </a:t>
            </a:r>
            <a:r>
              <a:rPr lang="en-GB" dirty="0" err="1" smtClean="0"/>
              <a:t>Blossfeldt’s</a:t>
            </a:r>
            <a:r>
              <a:rPr lang="en-GB" dirty="0" smtClean="0"/>
              <a:t> photographs </a:t>
            </a:r>
            <a:r>
              <a:rPr lang="en-GB" dirty="0"/>
              <a:t>of nature captured the beauty of the delicate forms. He used monochrome with high contrast to emphasise the structures and shapes of the objects. He made abstract shapes by magnifying sections of shells and tree bark.</a:t>
            </a:r>
            <a:br>
              <a:rPr lang="en-GB" dirty="0"/>
            </a:br>
            <a:r>
              <a:rPr lang="en-GB" dirty="0"/>
              <a:t>His photographs were highly controlled and he used lighting to create shadows and highlights.</a:t>
            </a:r>
            <a:br>
              <a:rPr lang="en-GB" dirty="0"/>
            </a:br>
            <a:r>
              <a:rPr lang="en-GB" dirty="0"/>
              <a:t>I particularly like the spirals which he emphasised using strong contrasts. I will use this way of closing in on the structures in my own photography. </a:t>
            </a:r>
          </a:p>
        </p:txBody>
      </p:sp>
      <p:sp>
        <p:nvSpPr>
          <p:cNvPr id="8" name="TextBox 7"/>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
        <p:nvSpPr>
          <p:cNvPr id="6" name="Right Arrow 5"/>
          <p:cNvSpPr/>
          <p:nvPr/>
        </p:nvSpPr>
        <p:spPr>
          <a:xfrm>
            <a:off x="171084" y="404664"/>
            <a:ext cx="475252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Click on 1 of your </a:t>
            </a:r>
            <a:r>
              <a:rPr lang="en-GB" sz="1600" dirty="0" err="1" smtClean="0">
                <a:solidFill>
                  <a:schemeClr val="tx1"/>
                </a:solidFill>
              </a:rPr>
              <a:t>Blossfeldt</a:t>
            </a:r>
            <a:r>
              <a:rPr lang="en-GB" sz="1600" dirty="0" smtClean="0">
                <a:solidFill>
                  <a:schemeClr val="tx1"/>
                </a:solidFill>
              </a:rPr>
              <a:t> images, right click and save as a picture, call it </a:t>
            </a:r>
            <a:r>
              <a:rPr lang="en-GB" sz="1600" dirty="0" err="1" smtClean="0">
                <a:solidFill>
                  <a:schemeClr val="tx1"/>
                </a:solidFill>
              </a:rPr>
              <a:t>Blossfeldt</a:t>
            </a:r>
            <a:r>
              <a:rPr lang="en-GB" sz="1600" dirty="0" smtClean="0">
                <a:solidFill>
                  <a:schemeClr val="tx1"/>
                </a:solidFill>
              </a:rPr>
              <a:t> 1 in your large media file store , still life. Repeat this for the other images, calling them 2 – 4.</a:t>
            </a:r>
          </a:p>
          <a:p>
            <a:r>
              <a:rPr lang="en-GB" sz="1600" dirty="0" smtClean="0">
                <a:solidFill>
                  <a:schemeClr val="tx1"/>
                </a:solidFill>
              </a:rPr>
              <a:t>On your </a:t>
            </a:r>
            <a:r>
              <a:rPr lang="en-GB" sz="1600" dirty="0" err="1" smtClean="0">
                <a:solidFill>
                  <a:schemeClr val="tx1"/>
                </a:solidFill>
              </a:rPr>
              <a:t>weebly</a:t>
            </a:r>
            <a:r>
              <a:rPr lang="en-GB" sz="1600" dirty="0" smtClean="0">
                <a:solidFill>
                  <a:schemeClr val="tx1"/>
                </a:solidFill>
              </a:rPr>
              <a:t> site create a title Karl </a:t>
            </a:r>
            <a:r>
              <a:rPr lang="en-GB" sz="1600" dirty="0" err="1" smtClean="0">
                <a:solidFill>
                  <a:schemeClr val="tx1"/>
                </a:solidFill>
              </a:rPr>
              <a:t>Blossfeldt</a:t>
            </a:r>
            <a:r>
              <a:rPr lang="en-GB" sz="1600" dirty="0" smtClean="0">
                <a:solidFill>
                  <a:schemeClr val="tx1"/>
                </a:solidFill>
              </a:rPr>
              <a:t>, drag in a slide show and upload the four images</a:t>
            </a:r>
          </a:p>
          <a:p>
            <a:endParaRPr lang="en-GB" sz="1600" dirty="0">
              <a:solidFill>
                <a:schemeClr val="tx1"/>
              </a:solidFill>
            </a:endParaRPr>
          </a:p>
        </p:txBody>
      </p:sp>
      <p:sp>
        <p:nvSpPr>
          <p:cNvPr id="7" name="Right Arrow 6"/>
          <p:cNvSpPr/>
          <p:nvPr/>
        </p:nvSpPr>
        <p:spPr>
          <a:xfrm>
            <a:off x="4391472" y="260648"/>
            <a:ext cx="475252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Write about </a:t>
            </a:r>
            <a:r>
              <a:rPr lang="en-GB" sz="1600" dirty="0" err="1" smtClean="0">
                <a:solidFill>
                  <a:schemeClr val="tx1"/>
                </a:solidFill>
              </a:rPr>
              <a:t>Blossfeldt’s</a:t>
            </a:r>
            <a:r>
              <a:rPr lang="en-GB" sz="1600" dirty="0" smtClean="0">
                <a:solidFill>
                  <a:schemeClr val="tx1"/>
                </a:solidFill>
              </a:rPr>
              <a:t> style and techniques. Use your eyes and the words you highlighted for your homework. Describe what you see and what you like</a:t>
            </a:r>
            <a:r>
              <a:rPr lang="en-GB" sz="1600" dirty="0">
                <a:solidFill>
                  <a:schemeClr val="tx1"/>
                </a:solidFill>
              </a:rPr>
              <a:t> </a:t>
            </a:r>
            <a:r>
              <a:rPr lang="en-GB" sz="1600" dirty="0" smtClean="0">
                <a:solidFill>
                  <a:schemeClr val="tx1"/>
                </a:solidFill>
              </a:rPr>
              <a:t>either in your own words or using the sentence starters.</a:t>
            </a:r>
          </a:p>
        </p:txBody>
      </p:sp>
      <p:pic>
        <p:nvPicPr>
          <p:cNvPr id="9" name="Picture 8" descr="http://thesweettasteoflife.com/wp-content/uploads/2015/01/Karl-Blossfeldt-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43586"/>
            <a:ext cx="2425612" cy="350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727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332656"/>
            <a:ext cx="4032448" cy="3139321"/>
          </a:xfrm>
          <a:prstGeom prst="rect">
            <a:avLst/>
          </a:prstGeom>
          <a:noFill/>
        </p:spPr>
        <p:txBody>
          <a:bodyPr wrap="square" rtlCol="0">
            <a:spAutoFit/>
          </a:bodyPr>
          <a:lstStyle/>
          <a:p>
            <a:r>
              <a:rPr lang="en-GB" dirty="0"/>
              <a:t>Karl </a:t>
            </a:r>
            <a:r>
              <a:rPr lang="en-GB" dirty="0" err="1"/>
              <a:t>Blossfeldt’s</a:t>
            </a:r>
            <a:r>
              <a:rPr lang="en-GB" dirty="0"/>
              <a:t> photographs of nature captured the beauty </a:t>
            </a:r>
            <a:r>
              <a:rPr lang="en-GB" dirty="0" smtClean="0"/>
              <a:t>of </a:t>
            </a:r>
            <a:r>
              <a:rPr lang="en-GB" dirty="0"/>
              <a:t>delicate </a:t>
            </a:r>
            <a:r>
              <a:rPr lang="en-GB" dirty="0" smtClean="0"/>
              <a:t>natural forms. The techniques he used were …</a:t>
            </a:r>
          </a:p>
          <a:p>
            <a:r>
              <a:rPr lang="en-GB" dirty="0" smtClean="0"/>
              <a:t>…………………………………………………………….</a:t>
            </a:r>
          </a:p>
          <a:p>
            <a:r>
              <a:rPr lang="en-GB" dirty="0" smtClean="0"/>
              <a:t>He controlled the photographs by using …………………………………………………………</a:t>
            </a:r>
          </a:p>
          <a:p>
            <a:r>
              <a:rPr lang="en-GB" dirty="0" smtClean="0"/>
              <a:t>By using high contrast he was able to emphasise ……………………………………………</a:t>
            </a:r>
          </a:p>
          <a:p>
            <a:r>
              <a:rPr lang="en-GB" dirty="0" smtClean="0"/>
              <a:t>I like this style because ………………………</a:t>
            </a:r>
          </a:p>
          <a:p>
            <a:r>
              <a:rPr lang="en-GB" dirty="0" smtClean="0"/>
              <a:t>I will use </a:t>
            </a:r>
            <a:r>
              <a:rPr lang="en-GB" dirty="0" err="1" smtClean="0"/>
              <a:t>Blossfeldt’s</a:t>
            </a:r>
            <a:r>
              <a:rPr lang="en-GB" dirty="0" smtClean="0"/>
              <a:t> style in my work by ………………………………………………………………</a:t>
            </a:r>
            <a:endParaRPr lang="en-GB" dirty="0"/>
          </a:p>
        </p:txBody>
      </p:sp>
      <p:sp>
        <p:nvSpPr>
          <p:cNvPr id="4" name="TextBox 3"/>
          <p:cNvSpPr txBox="1"/>
          <p:nvPr/>
        </p:nvSpPr>
        <p:spPr>
          <a:xfrm>
            <a:off x="323528" y="5517232"/>
            <a:ext cx="3744416" cy="923330"/>
          </a:xfrm>
          <a:prstGeom prst="rect">
            <a:avLst/>
          </a:prstGeom>
          <a:noFill/>
        </p:spPr>
        <p:txBody>
          <a:bodyPr wrap="square" rtlCol="0">
            <a:spAutoFit/>
          </a:bodyPr>
          <a:lstStyle/>
          <a:p>
            <a:r>
              <a:rPr lang="en-GB" dirty="0"/>
              <a:t>m</a:t>
            </a:r>
            <a:r>
              <a:rPr lang="en-GB" dirty="0" smtClean="0"/>
              <a:t>onochrome, lighting, high contrast, a studio setting, macro photography, symmetry, shapes, textures. </a:t>
            </a:r>
            <a:endParaRPr lang="en-GB" dirty="0"/>
          </a:p>
        </p:txBody>
      </p:sp>
      <p:sp>
        <p:nvSpPr>
          <p:cNvPr id="5" name="Up Arrow 4"/>
          <p:cNvSpPr/>
          <p:nvPr/>
        </p:nvSpPr>
        <p:spPr>
          <a:xfrm>
            <a:off x="467544" y="3645024"/>
            <a:ext cx="3312368" cy="15121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Use these words to complete the sentences</a:t>
            </a:r>
            <a:endParaRPr lang="en-GB" dirty="0"/>
          </a:p>
        </p:txBody>
      </p:sp>
      <p:sp>
        <p:nvSpPr>
          <p:cNvPr id="6" name="TextBox 5"/>
          <p:cNvSpPr txBox="1"/>
          <p:nvPr/>
        </p:nvSpPr>
        <p:spPr>
          <a:xfrm>
            <a:off x="4667783" y="332656"/>
            <a:ext cx="4032448" cy="3139321"/>
          </a:xfrm>
          <a:prstGeom prst="rect">
            <a:avLst/>
          </a:prstGeom>
          <a:noFill/>
        </p:spPr>
        <p:txBody>
          <a:bodyPr wrap="square" rtlCol="0">
            <a:spAutoFit/>
          </a:bodyPr>
          <a:lstStyle/>
          <a:p>
            <a:r>
              <a:rPr lang="en-GB" dirty="0"/>
              <a:t>Karl </a:t>
            </a:r>
            <a:r>
              <a:rPr lang="en-GB" dirty="0" err="1"/>
              <a:t>Blossfeldt’s</a:t>
            </a:r>
            <a:r>
              <a:rPr lang="en-GB" dirty="0"/>
              <a:t> photographs of nature captured the beauty </a:t>
            </a:r>
            <a:r>
              <a:rPr lang="en-GB" dirty="0" smtClean="0"/>
              <a:t>of </a:t>
            </a:r>
            <a:r>
              <a:rPr lang="en-GB" dirty="0"/>
              <a:t>delicate </a:t>
            </a:r>
            <a:r>
              <a:rPr lang="en-GB" dirty="0" smtClean="0"/>
              <a:t>natural forms. The techniques he used were …</a:t>
            </a:r>
          </a:p>
          <a:p>
            <a:r>
              <a:rPr lang="en-GB" dirty="0" smtClean="0"/>
              <a:t>…………………………………………………………….</a:t>
            </a:r>
          </a:p>
          <a:p>
            <a:r>
              <a:rPr lang="en-GB" dirty="0" smtClean="0"/>
              <a:t>He controlled the photographs by using …………………………………………………………</a:t>
            </a:r>
          </a:p>
          <a:p>
            <a:r>
              <a:rPr lang="en-GB" dirty="0" smtClean="0"/>
              <a:t>By using high contrast he was able to emphasise ……………………………………………</a:t>
            </a:r>
          </a:p>
          <a:p>
            <a:r>
              <a:rPr lang="en-GB" dirty="0" smtClean="0"/>
              <a:t>I like this style because ………………………</a:t>
            </a:r>
          </a:p>
          <a:p>
            <a:r>
              <a:rPr lang="en-GB" dirty="0" smtClean="0"/>
              <a:t>I will use </a:t>
            </a:r>
            <a:r>
              <a:rPr lang="en-GB" dirty="0" err="1" smtClean="0"/>
              <a:t>Blossfeldt’s</a:t>
            </a:r>
            <a:r>
              <a:rPr lang="en-GB" dirty="0" smtClean="0"/>
              <a:t> style in my work by ………………………………………………………………</a:t>
            </a:r>
            <a:endParaRPr lang="en-GB" dirty="0"/>
          </a:p>
        </p:txBody>
      </p:sp>
      <p:sp>
        <p:nvSpPr>
          <p:cNvPr id="7" name="TextBox 6"/>
          <p:cNvSpPr txBox="1"/>
          <p:nvPr/>
        </p:nvSpPr>
        <p:spPr>
          <a:xfrm>
            <a:off x="4667783" y="5517232"/>
            <a:ext cx="3744416" cy="923330"/>
          </a:xfrm>
          <a:prstGeom prst="rect">
            <a:avLst/>
          </a:prstGeom>
          <a:noFill/>
        </p:spPr>
        <p:txBody>
          <a:bodyPr wrap="square" rtlCol="0">
            <a:spAutoFit/>
          </a:bodyPr>
          <a:lstStyle/>
          <a:p>
            <a:r>
              <a:rPr lang="en-GB" dirty="0"/>
              <a:t>m</a:t>
            </a:r>
            <a:r>
              <a:rPr lang="en-GB" dirty="0" smtClean="0"/>
              <a:t>onochrome, lighting, high contrast, a studio setting, macro photography, symmetry, shapes, textures. </a:t>
            </a:r>
            <a:endParaRPr lang="en-GB" dirty="0"/>
          </a:p>
        </p:txBody>
      </p:sp>
      <p:sp>
        <p:nvSpPr>
          <p:cNvPr id="8" name="Up Arrow 7"/>
          <p:cNvSpPr/>
          <p:nvPr/>
        </p:nvSpPr>
        <p:spPr>
          <a:xfrm>
            <a:off x="4811799" y="3645024"/>
            <a:ext cx="3312368" cy="15121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Use these words to complete the sentences</a:t>
            </a:r>
            <a:endParaRPr lang="en-GB" dirty="0"/>
          </a:p>
        </p:txBody>
      </p:sp>
    </p:spTree>
    <p:extLst>
      <p:ext uri="{BB962C8B-B14F-4D97-AF65-F5344CB8AC3E}">
        <p14:creationId xmlns:p14="http://schemas.microsoft.com/office/powerpoint/2010/main" val="11346961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edit and refine using </a:t>
            </a:r>
            <a:r>
              <a:rPr lang="en-GB" b="1" dirty="0" err="1" smtClean="0"/>
              <a:t>photoshop</a:t>
            </a:r>
            <a:r>
              <a:rPr lang="en-GB" b="1" dirty="0" smtClean="0"/>
              <a:t>.</a:t>
            </a:r>
          </a:p>
        </p:txBody>
      </p:sp>
      <p:pic>
        <p:nvPicPr>
          <p:cNvPr id="3" name="Picture 3" descr="I:\DCIM\104CANON\IMG_0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709510" y="1339162"/>
            <a:ext cx="3446748" cy="22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538543"/>
            <a:ext cx="3672408" cy="3046988"/>
          </a:xfrm>
          <a:prstGeom prst="rect">
            <a:avLst/>
          </a:prstGeom>
          <a:solidFill>
            <a:schemeClr val="tx2">
              <a:lumMod val="40000"/>
              <a:lumOff val="60000"/>
            </a:schemeClr>
          </a:solidFill>
        </p:spPr>
        <p:txBody>
          <a:bodyPr wrap="square" rtlCol="0">
            <a:spAutoFit/>
          </a:bodyPr>
          <a:lstStyle/>
          <a:p>
            <a:r>
              <a:rPr lang="en-GB" sz="2400" dirty="0" smtClean="0"/>
              <a:t>Use </a:t>
            </a:r>
            <a:r>
              <a:rPr lang="en-GB" sz="2400" dirty="0" err="1" smtClean="0"/>
              <a:t>photoshop</a:t>
            </a:r>
            <a:r>
              <a:rPr lang="en-GB" sz="2400" dirty="0" smtClean="0"/>
              <a:t> to experiment with your best texture photos.</a:t>
            </a:r>
          </a:p>
          <a:p>
            <a:r>
              <a:rPr lang="en-GB" sz="2400" dirty="0" smtClean="0"/>
              <a:t>Use the following tools:</a:t>
            </a:r>
          </a:p>
          <a:p>
            <a:r>
              <a:rPr lang="en-GB" sz="2400" dirty="0" smtClean="0"/>
              <a:t>Levels</a:t>
            </a:r>
          </a:p>
          <a:p>
            <a:r>
              <a:rPr lang="en-GB" sz="2400" dirty="0" smtClean="0"/>
              <a:t>Cropping</a:t>
            </a:r>
          </a:p>
          <a:p>
            <a:r>
              <a:rPr lang="en-GB" sz="2400" dirty="0" smtClean="0"/>
              <a:t>Grayscale</a:t>
            </a:r>
          </a:p>
          <a:p>
            <a:r>
              <a:rPr lang="en-GB" sz="2400" dirty="0" smtClean="0"/>
              <a:t>Brightness/contrast</a:t>
            </a:r>
            <a:endParaRPr lang="en-GB" sz="2400" dirty="0"/>
          </a:p>
        </p:txBody>
      </p:sp>
      <p:pic>
        <p:nvPicPr>
          <p:cNvPr id="5" name="Picture 3" descr="I:\DCIM\104CANON\IMG_005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9085" b="12257"/>
          <a:stretch/>
        </p:blipFill>
        <p:spPr bwMode="auto">
          <a:xfrm rot="5400000">
            <a:off x="5143518" y="3284664"/>
            <a:ext cx="4258398" cy="22330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512" y="4401205"/>
            <a:ext cx="4965340" cy="2308324"/>
          </a:xfrm>
          <a:prstGeom prst="rect">
            <a:avLst/>
          </a:prstGeom>
          <a:solidFill>
            <a:srgbClr val="92D050"/>
          </a:solidFill>
        </p:spPr>
        <p:txBody>
          <a:bodyPr wrap="square" rtlCol="0">
            <a:spAutoFit/>
          </a:bodyPr>
          <a:lstStyle/>
          <a:p>
            <a:r>
              <a:rPr lang="en-GB" sz="2400" dirty="0" smtClean="0"/>
              <a:t>I am looking for:</a:t>
            </a:r>
          </a:p>
          <a:p>
            <a:r>
              <a:rPr lang="en-GB" sz="2400" dirty="0" smtClean="0"/>
              <a:t>A link to Karl </a:t>
            </a:r>
            <a:r>
              <a:rPr lang="en-GB" sz="2400" dirty="0" err="1" smtClean="0"/>
              <a:t>Blossfeldt</a:t>
            </a:r>
            <a:endParaRPr lang="en-GB" sz="2400" dirty="0" smtClean="0"/>
          </a:p>
          <a:p>
            <a:r>
              <a:rPr lang="en-GB" sz="2400" dirty="0" smtClean="0"/>
              <a:t>Screenshots of the techniques you have used.</a:t>
            </a:r>
          </a:p>
          <a:p>
            <a:r>
              <a:rPr lang="en-GB" sz="2400" dirty="0" smtClean="0"/>
              <a:t>Written explanation of why you have changed your photo.</a:t>
            </a:r>
            <a:endParaRPr lang="en-GB" sz="2400" dirty="0"/>
          </a:p>
        </p:txBody>
      </p:sp>
    </p:spTree>
    <p:extLst>
      <p:ext uri="{BB962C8B-B14F-4D97-AF65-F5344CB8AC3E}">
        <p14:creationId xmlns:p14="http://schemas.microsoft.com/office/powerpoint/2010/main" val="7391788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t>
            </a:r>
            <a:r>
              <a:rPr lang="en-GB" b="1" dirty="0" smtClean="0"/>
              <a:t>present your ideas on your website</a:t>
            </a:r>
            <a:endParaRPr lang="en-GB" b="1" dirty="0" smtClean="0"/>
          </a:p>
        </p:txBody>
      </p:sp>
      <p:sp>
        <p:nvSpPr>
          <p:cNvPr id="3" name="TextBox 2"/>
          <p:cNvSpPr txBox="1"/>
          <p:nvPr/>
        </p:nvSpPr>
        <p:spPr>
          <a:xfrm>
            <a:off x="539552" y="548680"/>
            <a:ext cx="7704856" cy="6740307"/>
          </a:xfrm>
          <a:prstGeom prst="rect">
            <a:avLst/>
          </a:prstGeom>
          <a:noFill/>
        </p:spPr>
        <p:txBody>
          <a:bodyPr wrap="square" rtlCol="0">
            <a:spAutoFit/>
          </a:bodyPr>
          <a:lstStyle/>
          <a:p>
            <a:r>
              <a:rPr lang="en-GB" dirty="0" smtClean="0"/>
              <a:t>Checklist:</a:t>
            </a:r>
          </a:p>
          <a:p>
            <a:r>
              <a:rPr lang="en-GB" dirty="0" smtClean="0"/>
              <a:t>Cyanotype section</a:t>
            </a:r>
          </a:p>
          <a:p>
            <a:r>
              <a:rPr lang="en-GB" u="sng" dirty="0" smtClean="0"/>
              <a:t>Textures in nature -</a:t>
            </a:r>
            <a:r>
              <a:rPr lang="en-GB" dirty="0" smtClean="0"/>
              <a:t> homework</a:t>
            </a:r>
          </a:p>
          <a:p>
            <a:r>
              <a:rPr lang="en-GB" u="sng" dirty="0" smtClean="0"/>
              <a:t>Karl </a:t>
            </a:r>
            <a:r>
              <a:rPr lang="en-GB" u="sng" dirty="0" err="1" smtClean="0"/>
              <a:t>Blossfeldt</a:t>
            </a:r>
            <a:r>
              <a:rPr lang="en-GB" u="sng" dirty="0" smtClean="0"/>
              <a:t> </a:t>
            </a:r>
          </a:p>
          <a:p>
            <a:r>
              <a:rPr lang="en-GB" i="1" u="sng" dirty="0" err="1" smtClean="0"/>
              <a:t>Blossfeldt</a:t>
            </a:r>
            <a:r>
              <a:rPr lang="en-GB" dirty="0" smtClean="0"/>
              <a:t> images</a:t>
            </a:r>
          </a:p>
          <a:p>
            <a:r>
              <a:rPr lang="en-GB" dirty="0" err="1" smtClean="0"/>
              <a:t>Blossfeldt</a:t>
            </a:r>
            <a:r>
              <a:rPr lang="en-GB" dirty="0" smtClean="0"/>
              <a:t> written  information</a:t>
            </a:r>
          </a:p>
          <a:p>
            <a:r>
              <a:rPr lang="en-GB" u="sng" dirty="0" smtClean="0"/>
              <a:t>My response to </a:t>
            </a:r>
            <a:r>
              <a:rPr lang="en-GB" u="sng" dirty="0" err="1" smtClean="0"/>
              <a:t>Blossfeldt</a:t>
            </a:r>
            <a:r>
              <a:rPr lang="en-GB" u="sng" dirty="0" smtClean="0"/>
              <a:t> </a:t>
            </a:r>
            <a:r>
              <a:rPr lang="en-GB" dirty="0" smtClean="0"/>
              <a:t>– all the photos you took on white backgrounds of opine cones etc.</a:t>
            </a:r>
          </a:p>
          <a:p>
            <a:r>
              <a:rPr lang="en-GB" u="sng" dirty="0" smtClean="0"/>
              <a:t>Refining my response to </a:t>
            </a:r>
            <a:r>
              <a:rPr lang="en-GB" u="sng" dirty="0" err="1" smtClean="0"/>
              <a:t>Blossfeldt</a:t>
            </a:r>
            <a:r>
              <a:rPr lang="en-GB" u="sng" dirty="0" smtClean="0"/>
              <a:t> </a:t>
            </a:r>
            <a:r>
              <a:rPr lang="en-GB" dirty="0" smtClean="0"/>
              <a:t>– your editing using </a:t>
            </a:r>
            <a:r>
              <a:rPr lang="en-GB" dirty="0" err="1" smtClean="0"/>
              <a:t>photoshop</a:t>
            </a:r>
            <a:r>
              <a:rPr lang="en-GB" dirty="0" smtClean="0"/>
              <a:t> showing each stage as separate images with written explanations of how and why you have changed each photo</a:t>
            </a:r>
          </a:p>
          <a:p>
            <a:r>
              <a:rPr lang="en-GB" u="sng" dirty="0" smtClean="0"/>
              <a:t>Drawing into my </a:t>
            </a:r>
            <a:r>
              <a:rPr lang="en-GB" u="sng" dirty="0" err="1" smtClean="0"/>
              <a:t>Blossfeldt</a:t>
            </a:r>
            <a:r>
              <a:rPr lang="en-GB" u="sng" dirty="0" smtClean="0"/>
              <a:t> photos</a:t>
            </a:r>
          </a:p>
          <a:p>
            <a:r>
              <a:rPr lang="en-GB" i="1" dirty="0" smtClean="0"/>
              <a:t>Not completed yet</a:t>
            </a:r>
          </a:p>
          <a:p>
            <a:r>
              <a:rPr lang="en-GB" u="sng" dirty="0" smtClean="0"/>
              <a:t>Depth of Field</a:t>
            </a:r>
          </a:p>
          <a:p>
            <a:r>
              <a:rPr lang="en-GB" dirty="0" smtClean="0"/>
              <a:t>Images that show changes in depth of field – homework</a:t>
            </a:r>
          </a:p>
          <a:p>
            <a:r>
              <a:rPr lang="en-GB" u="sng" dirty="0" smtClean="0"/>
              <a:t>Using depth of field to change focus</a:t>
            </a:r>
          </a:p>
          <a:p>
            <a:r>
              <a:rPr lang="en-GB" dirty="0" smtClean="0"/>
              <a:t>Your experiment with written explanations of the camera settings</a:t>
            </a:r>
          </a:p>
          <a:p>
            <a:r>
              <a:rPr lang="en-GB" u="sng" dirty="0" smtClean="0"/>
              <a:t>Photoshoot at Southampton Common</a:t>
            </a:r>
          </a:p>
          <a:p>
            <a:r>
              <a:rPr lang="en-GB" dirty="0" smtClean="0"/>
              <a:t>A gallery of all the photos you took</a:t>
            </a:r>
          </a:p>
          <a:p>
            <a:r>
              <a:rPr lang="en-GB" u="sng" dirty="0" smtClean="0"/>
              <a:t>Refining my Common photos</a:t>
            </a:r>
          </a:p>
          <a:p>
            <a:r>
              <a:rPr lang="en-GB" dirty="0" smtClean="0"/>
              <a:t>Choose the best 4 photos and refine with editing. Show each stage with a written explanation.</a:t>
            </a:r>
          </a:p>
          <a:p>
            <a:endParaRPr lang="en-GB" i="1" dirty="0" smtClean="0"/>
          </a:p>
          <a:p>
            <a:endParaRPr lang="en-GB" dirty="0"/>
          </a:p>
        </p:txBody>
      </p:sp>
    </p:spTree>
    <p:extLst>
      <p:ext uri="{BB962C8B-B14F-4D97-AF65-F5344CB8AC3E}">
        <p14:creationId xmlns:p14="http://schemas.microsoft.com/office/powerpoint/2010/main" val="12526826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834971"/>
            <a:ext cx="5094907" cy="3176895"/>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756" y="1988840"/>
            <a:ext cx="3553397" cy="4869160"/>
          </a:xfrm>
          <a:prstGeom prst="rect">
            <a:avLst/>
          </a:prstGeom>
        </p:spPr>
      </p:pic>
      <p:sp>
        <p:nvSpPr>
          <p:cNvPr id="6" name="TextBox 5"/>
          <p:cNvSpPr txBox="1"/>
          <p:nvPr/>
        </p:nvSpPr>
        <p:spPr>
          <a:xfrm>
            <a:off x="251520" y="340234"/>
            <a:ext cx="4965340" cy="2308324"/>
          </a:xfrm>
          <a:prstGeom prst="rect">
            <a:avLst/>
          </a:prstGeom>
          <a:solidFill>
            <a:srgbClr val="92D050"/>
          </a:solidFill>
        </p:spPr>
        <p:txBody>
          <a:bodyPr wrap="square" rtlCol="0">
            <a:spAutoFit/>
          </a:bodyPr>
          <a:lstStyle/>
          <a:p>
            <a:r>
              <a:rPr lang="en-GB" sz="2400" dirty="0" smtClean="0"/>
              <a:t>I am looking for:</a:t>
            </a:r>
          </a:p>
          <a:p>
            <a:r>
              <a:rPr lang="en-GB" sz="2400" dirty="0" smtClean="0"/>
              <a:t>A link to Karl </a:t>
            </a:r>
            <a:r>
              <a:rPr lang="en-GB" sz="2400" dirty="0" err="1" smtClean="0"/>
              <a:t>Blossfeldt</a:t>
            </a:r>
            <a:endParaRPr lang="en-GB" sz="2400" dirty="0" smtClean="0"/>
          </a:p>
          <a:p>
            <a:r>
              <a:rPr lang="en-GB" sz="2400" dirty="0" smtClean="0"/>
              <a:t>Screenshots of the techniques you have used by putting them in a </a:t>
            </a:r>
            <a:r>
              <a:rPr lang="en-GB" sz="2400" dirty="0" err="1" smtClean="0"/>
              <a:t>PPoint</a:t>
            </a:r>
            <a:r>
              <a:rPr lang="en-GB" sz="2400" dirty="0" smtClean="0"/>
              <a:t>.</a:t>
            </a:r>
          </a:p>
          <a:p>
            <a:r>
              <a:rPr lang="en-GB" sz="2400" dirty="0" smtClean="0"/>
              <a:t>Written explanation of why you have changed your photo.</a:t>
            </a:r>
            <a:endParaRPr lang="en-GB" sz="2400" dirty="0"/>
          </a:p>
        </p:txBody>
      </p:sp>
      <p:sp>
        <p:nvSpPr>
          <p:cNvPr id="7" name="Oval 6"/>
          <p:cNvSpPr/>
          <p:nvPr/>
        </p:nvSpPr>
        <p:spPr>
          <a:xfrm>
            <a:off x="0" y="810320"/>
            <a:ext cx="5094907"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edit and refine using </a:t>
            </a:r>
            <a:r>
              <a:rPr lang="en-GB" b="1" dirty="0" err="1" smtClean="0"/>
              <a:t>photoshop</a:t>
            </a:r>
            <a:r>
              <a:rPr lang="en-GB" b="1" dirty="0" smtClean="0"/>
              <a:t>.</a:t>
            </a:r>
          </a:p>
        </p:txBody>
      </p:sp>
    </p:spTree>
    <p:extLst>
      <p:ext uri="{BB962C8B-B14F-4D97-AF65-F5344CB8AC3E}">
        <p14:creationId xmlns:p14="http://schemas.microsoft.com/office/powerpoint/2010/main" val="1162608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DCIM\104CANON\IMG_005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9085" b="12257"/>
          <a:stretch/>
        </p:blipFill>
        <p:spPr bwMode="auto">
          <a:xfrm rot="5400000">
            <a:off x="4313298" y="2239257"/>
            <a:ext cx="5629972"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238" y="836712"/>
            <a:ext cx="4680520" cy="1323439"/>
          </a:xfrm>
          <a:prstGeom prst="rect">
            <a:avLst/>
          </a:prstGeom>
          <a:noFill/>
        </p:spPr>
        <p:txBody>
          <a:bodyPr wrap="square" rtlCol="0">
            <a:spAutoFit/>
          </a:bodyPr>
          <a:lstStyle/>
          <a:p>
            <a:r>
              <a:rPr lang="en-GB" sz="2000" dirty="0" smtClean="0"/>
              <a:t>Evaluate your best photo on your website:</a:t>
            </a:r>
          </a:p>
          <a:p>
            <a:r>
              <a:rPr lang="en-GB" sz="2000" dirty="0" smtClean="0"/>
              <a:t>I have been successful because …</a:t>
            </a:r>
          </a:p>
          <a:p>
            <a:endParaRPr lang="en-GB" sz="2000" dirty="0"/>
          </a:p>
          <a:p>
            <a:r>
              <a:rPr lang="en-GB" sz="2000" dirty="0" smtClean="0"/>
              <a:t>To improve I need to …..</a:t>
            </a:r>
            <a:endParaRPr lang="en-GB" sz="2000" dirty="0"/>
          </a:p>
        </p:txBody>
      </p:sp>
      <p:sp>
        <p:nvSpPr>
          <p:cNvPr id="5" name="TextBox 4"/>
          <p:cNvSpPr txBox="1"/>
          <p:nvPr/>
        </p:nvSpPr>
        <p:spPr>
          <a:xfrm>
            <a:off x="182464" y="4899189"/>
            <a:ext cx="4965340" cy="1631216"/>
          </a:xfrm>
          <a:prstGeom prst="rect">
            <a:avLst/>
          </a:prstGeom>
          <a:solidFill>
            <a:srgbClr val="92D050"/>
          </a:solidFill>
        </p:spPr>
        <p:txBody>
          <a:bodyPr wrap="square" rtlCol="0">
            <a:spAutoFit/>
          </a:bodyPr>
          <a:lstStyle/>
          <a:p>
            <a:r>
              <a:rPr lang="en-GB" sz="2000" dirty="0" smtClean="0"/>
              <a:t>I am looking for:</a:t>
            </a:r>
          </a:p>
          <a:p>
            <a:r>
              <a:rPr lang="en-GB" sz="2000" dirty="0" smtClean="0"/>
              <a:t>A link to Karl </a:t>
            </a:r>
            <a:r>
              <a:rPr lang="en-GB" sz="2000" dirty="0" err="1" smtClean="0"/>
              <a:t>Blossfeldt</a:t>
            </a:r>
            <a:endParaRPr lang="en-GB" sz="2000" dirty="0" smtClean="0"/>
          </a:p>
          <a:p>
            <a:r>
              <a:rPr lang="en-GB" sz="2000" dirty="0" smtClean="0"/>
              <a:t>Screenshots of the techniques you have used.</a:t>
            </a:r>
          </a:p>
          <a:p>
            <a:r>
              <a:rPr lang="en-GB" sz="2000" dirty="0" smtClean="0"/>
              <a:t>Written explanation of why you have changed your photo.</a:t>
            </a:r>
            <a:endParaRPr lang="en-GB" sz="2000" dirty="0"/>
          </a:p>
        </p:txBody>
      </p:sp>
      <p:sp>
        <p:nvSpPr>
          <p:cNvPr id="6" name="TextBox 5"/>
          <p:cNvSpPr txBox="1"/>
          <p:nvPr/>
        </p:nvSpPr>
        <p:spPr>
          <a:xfrm>
            <a:off x="182464" y="2708920"/>
            <a:ext cx="4965340" cy="1938992"/>
          </a:xfrm>
          <a:prstGeom prst="rect">
            <a:avLst/>
          </a:prstGeom>
          <a:solidFill>
            <a:schemeClr val="accent2">
              <a:lumMod val="60000"/>
              <a:lumOff val="40000"/>
            </a:schemeClr>
          </a:solidFill>
        </p:spPr>
        <p:txBody>
          <a:bodyPr wrap="square" rtlCol="0">
            <a:spAutoFit/>
          </a:bodyPr>
          <a:lstStyle/>
          <a:p>
            <a:r>
              <a:rPr lang="en-GB" sz="2000" dirty="0"/>
              <a:t>I am looking for:</a:t>
            </a:r>
          </a:p>
          <a:p>
            <a:r>
              <a:rPr lang="en-GB" sz="2000" dirty="0"/>
              <a:t>A link to Karl </a:t>
            </a:r>
            <a:r>
              <a:rPr lang="en-GB" sz="2000" dirty="0" err="1"/>
              <a:t>Blossfeldt</a:t>
            </a:r>
            <a:endParaRPr lang="en-GB" sz="2000" dirty="0"/>
          </a:p>
          <a:p>
            <a:r>
              <a:rPr lang="en-GB" sz="2000" dirty="0"/>
              <a:t>All the photos to be in focus</a:t>
            </a:r>
          </a:p>
          <a:p>
            <a:r>
              <a:rPr lang="en-GB" sz="2000" dirty="0"/>
              <a:t>Close cropping</a:t>
            </a:r>
          </a:p>
          <a:p>
            <a:r>
              <a:rPr lang="en-GB" sz="2000" dirty="0"/>
              <a:t>Varied viewpoint</a:t>
            </a:r>
          </a:p>
          <a:p>
            <a:r>
              <a:rPr lang="en-GB" sz="2000" dirty="0"/>
              <a:t>A variety of </a:t>
            </a:r>
            <a:r>
              <a:rPr lang="en-GB" sz="2000" dirty="0" smtClean="0"/>
              <a:t>textures</a:t>
            </a:r>
            <a:endParaRPr lang="en-GB" sz="2000" dirty="0"/>
          </a:p>
        </p:txBody>
      </p:sp>
      <p:sp>
        <p:nvSpPr>
          <p:cNvPr id="7" name="TextBox 6"/>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evaluate my photographs against success criteria</a:t>
            </a:r>
          </a:p>
        </p:txBody>
      </p:sp>
    </p:spTree>
    <p:extLst>
      <p:ext uri="{BB962C8B-B14F-4D97-AF65-F5344CB8AC3E}">
        <p14:creationId xmlns:p14="http://schemas.microsoft.com/office/powerpoint/2010/main" val="1931493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2050" name="Picture 2" descr="http://cnet2.cbsistatic.com/hub/i/2012/11/06/41076d48-fdbf-11e2-8c7c-d4ae52e62bcc/069d98902aded09915df83c966647b29/obamatw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0057"/>
            <a:ext cx="6908912" cy="66028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80312" y="836712"/>
            <a:ext cx="1619672" cy="1200329"/>
          </a:xfrm>
          <a:prstGeom prst="rect">
            <a:avLst/>
          </a:prstGeom>
          <a:noFill/>
        </p:spPr>
        <p:txBody>
          <a:bodyPr wrap="square" rtlCol="0">
            <a:spAutoFit/>
          </a:bodyPr>
          <a:lstStyle/>
          <a:p>
            <a:r>
              <a:rPr lang="en-GB" dirty="0" smtClean="0"/>
              <a:t>RETWEETED OVER 500,000 TIMES IN THE FIRST 2 HOURS</a:t>
            </a:r>
            <a:endParaRPr lang="en-GB" dirty="0"/>
          </a:p>
        </p:txBody>
      </p:sp>
    </p:spTree>
    <p:extLst>
      <p:ext uri="{BB962C8B-B14F-4D97-AF65-F5344CB8AC3E}">
        <p14:creationId xmlns:p14="http://schemas.microsoft.com/office/powerpoint/2010/main" val="1000592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CIM\102CANON\IMG_99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6464" y="1526704"/>
            <a:ext cx="3275856" cy="21839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Photography\Year 9\Still life\edit pine co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980727"/>
            <a:ext cx="2306961" cy="34604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hotography\Year 9\Still life\edit pine cone inve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843812"/>
            <a:ext cx="2398237" cy="359735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179512" y="4441167"/>
            <a:ext cx="4536504" cy="2156185"/>
          </a:xfrm>
          <a:prstGeom prst="rightArrow">
            <a:avLst>
              <a:gd name="adj1" fmla="val 66457"/>
              <a:gd name="adj2" fmla="val 500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Make the image B&amp;W. Use image adjustments/hue saturation / take the saturation down to nothing. Use the levels tool to increase the contrast.</a:t>
            </a:r>
            <a:endParaRPr lang="en-GB" dirty="0">
              <a:solidFill>
                <a:schemeClr val="tx1"/>
              </a:solidFill>
            </a:endParaRPr>
          </a:p>
        </p:txBody>
      </p:sp>
      <p:sp>
        <p:nvSpPr>
          <p:cNvPr id="6" name="Right Arrow 5"/>
          <p:cNvSpPr/>
          <p:nvPr/>
        </p:nvSpPr>
        <p:spPr>
          <a:xfrm>
            <a:off x="4607496" y="4441168"/>
            <a:ext cx="4536504" cy="2156185"/>
          </a:xfrm>
          <a:prstGeom prst="rightArrow">
            <a:avLst>
              <a:gd name="adj1" fmla="val 66457"/>
              <a:gd name="adj2" fmla="val 500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Reverse the black and white – Image adjustments / invert.</a:t>
            </a:r>
            <a:endParaRPr lang="en-GB" dirty="0">
              <a:solidFill>
                <a:schemeClr val="tx1"/>
              </a:solidFill>
            </a:endParaRPr>
          </a:p>
        </p:txBody>
      </p:sp>
      <p:sp>
        <p:nvSpPr>
          <p:cNvPr id="7" name="TextBox 6"/>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edit and refine a chosen image.</a:t>
            </a:r>
          </a:p>
        </p:txBody>
      </p:sp>
    </p:spTree>
    <p:extLst>
      <p:ext uri="{BB962C8B-B14F-4D97-AF65-F5344CB8AC3E}">
        <p14:creationId xmlns:p14="http://schemas.microsoft.com/office/powerpoint/2010/main" val="20161920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edit and refine a chosen image.</a:t>
            </a:r>
          </a:p>
        </p:txBody>
      </p:sp>
      <p:sp>
        <p:nvSpPr>
          <p:cNvPr id="4" name="TextBox 3"/>
          <p:cNvSpPr txBox="1"/>
          <p:nvPr/>
        </p:nvSpPr>
        <p:spPr>
          <a:xfrm>
            <a:off x="5508104" y="725656"/>
            <a:ext cx="3528392" cy="5262979"/>
          </a:xfrm>
          <a:prstGeom prst="rect">
            <a:avLst/>
          </a:prstGeom>
          <a:solidFill>
            <a:schemeClr val="accent3">
              <a:lumMod val="60000"/>
              <a:lumOff val="40000"/>
            </a:schemeClr>
          </a:solidFill>
        </p:spPr>
        <p:txBody>
          <a:bodyPr wrap="square" rtlCol="0">
            <a:spAutoFit/>
          </a:bodyPr>
          <a:lstStyle/>
          <a:p>
            <a:r>
              <a:rPr lang="en-GB" sz="2400" dirty="0" smtClean="0"/>
              <a:t>Draw into your photo by scratching away the black area on your printed photo.</a:t>
            </a:r>
          </a:p>
          <a:p>
            <a:endParaRPr lang="en-GB" sz="2400" dirty="0"/>
          </a:p>
          <a:p>
            <a:endParaRPr lang="en-GB" sz="2400" dirty="0" smtClean="0"/>
          </a:p>
          <a:p>
            <a:endParaRPr lang="en-GB" sz="2400" dirty="0" smtClean="0"/>
          </a:p>
          <a:p>
            <a:endParaRPr lang="en-GB" sz="2400" dirty="0"/>
          </a:p>
          <a:p>
            <a:r>
              <a:rPr lang="en-GB" sz="2400" dirty="0" smtClean="0"/>
              <a:t>I am looking for:</a:t>
            </a:r>
          </a:p>
          <a:p>
            <a:r>
              <a:rPr lang="en-GB" sz="2400" dirty="0" smtClean="0"/>
              <a:t>A link to Karl </a:t>
            </a:r>
            <a:r>
              <a:rPr lang="en-GB" sz="2400" dirty="0" err="1" smtClean="0"/>
              <a:t>Blossfeldt</a:t>
            </a:r>
            <a:endParaRPr lang="en-GB" sz="2400" dirty="0" smtClean="0"/>
          </a:p>
          <a:p>
            <a:r>
              <a:rPr lang="en-GB" sz="2400" dirty="0" smtClean="0"/>
              <a:t>A creative approach</a:t>
            </a:r>
          </a:p>
          <a:p>
            <a:r>
              <a:rPr lang="en-GB" sz="2400" dirty="0" smtClean="0"/>
              <a:t>Accurate drawing skills</a:t>
            </a:r>
          </a:p>
          <a:p>
            <a:r>
              <a:rPr lang="en-GB" sz="2400" dirty="0" smtClean="0"/>
              <a:t>An interesting composition</a:t>
            </a:r>
          </a:p>
          <a:p>
            <a:endParaRPr lang="en-GB" sz="2400" dirty="0"/>
          </a:p>
        </p:txBody>
      </p:sp>
      <p:pic>
        <p:nvPicPr>
          <p:cNvPr id="4097" name="Picture 1" descr="F:\DCIM\103HPAIO\SCAN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99592" y="620688"/>
            <a:ext cx="4434534" cy="63266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E:\Photography\Year 9\Still life\edit pine cone inve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797152"/>
            <a:ext cx="1246109" cy="186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807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dia1.britannica.com/eb-media/23/140523-004-06C216E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19839"/>
            <a:ext cx="2699792" cy="35701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rtblart.files.wordpress.com/2015/10/eryngium-bourgatii-bourgatis-eryngo-web.jpg?w=655&amp;h=81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986" y="3365540"/>
            <a:ext cx="2808311" cy="35044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media-cache-ak0.pinimg.com/236x/52/60/cd/5260cd981800d397dc2c5ba23aca88fd.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08" y="-1"/>
            <a:ext cx="2587483" cy="33988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karlblossfeldtphotos.com/Photos/Large_WL_Photo_Karl%20Blossfeldt%20088.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3932" y="3198593"/>
            <a:ext cx="2825502" cy="365993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blog.artsome.co/wp-content/uploads/2015/05/62.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4666" y="10655"/>
            <a:ext cx="2563438" cy="336974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ucherblume by Karl Blossfeld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2160" y="-12184"/>
            <a:ext cx="2509046" cy="321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3283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How can you control the amount of light that comes into your camera?</a:t>
            </a:r>
            <a:endParaRPr lang="en-GB" dirty="0"/>
          </a:p>
        </p:txBody>
      </p:sp>
      <p:sp>
        <p:nvSpPr>
          <p:cNvPr id="5" name="TextBox 4"/>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sp>
        <p:nvSpPr>
          <p:cNvPr id="4" name="Rounded Rectangle 3"/>
          <p:cNvSpPr/>
          <p:nvPr/>
        </p:nvSpPr>
        <p:spPr>
          <a:xfrm>
            <a:off x="323528" y="2852936"/>
            <a:ext cx="4032448" cy="3672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Through the </a:t>
            </a:r>
            <a:r>
              <a:rPr lang="en-GB" sz="3200" b="1" dirty="0" smtClean="0"/>
              <a:t>size</a:t>
            </a:r>
            <a:r>
              <a:rPr lang="en-GB" sz="3200" dirty="0" smtClean="0"/>
              <a:t> of the hole that is inside the camera lens. This is called the aperture</a:t>
            </a:r>
            <a:endParaRPr lang="en-GB" sz="3200" dirty="0"/>
          </a:p>
        </p:txBody>
      </p:sp>
      <p:sp>
        <p:nvSpPr>
          <p:cNvPr id="6" name="Rounded Rectangle 5"/>
          <p:cNvSpPr/>
          <p:nvPr/>
        </p:nvSpPr>
        <p:spPr>
          <a:xfrm>
            <a:off x="4788024" y="2884659"/>
            <a:ext cx="4032448" cy="3672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Varying how long the hole that is inside the camera lens stays open. This is called the shutter speed</a:t>
            </a:r>
            <a:endParaRPr lang="en-GB" sz="3200" dirty="0"/>
          </a:p>
        </p:txBody>
      </p:sp>
      <p:sp>
        <p:nvSpPr>
          <p:cNvPr id="8" name="Rounded Rectangle 7"/>
          <p:cNvSpPr/>
          <p:nvPr/>
        </p:nvSpPr>
        <p:spPr>
          <a:xfrm>
            <a:off x="4788024" y="2506571"/>
            <a:ext cx="4153156" cy="421674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 aperture has a number to show it’s </a:t>
            </a:r>
            <a:r>
              <a:rPr lang="en-GB" sz="3200" dirty="0" smtClean="0"/>
              <a:t>size (the focal length)</a:t>
            </a:r>
            <a:endParaRPr lang="en-GB" sz="3200" dirty="0"/>
          </a:p>
          <a:p>
            <a:pPr algn="ctr"/>
            <a:r>
              <a:rPr lang="en-GB" sz="3200" dirty="0" smtClean="0"/>
              <a:t>When the aperture changes it also effects how much of the photo is in focus. </a:t>
            </a:r>
            <a:endParaRPr lang="en-GB" sz="3200" dirty="0"/>
          </a:p>
        </p:txBody>
      </p:sp>
    </p:spTree>
    <p:extLst>
      <p:ext uri="{BB962C8B-B14F-4D97-AF65-F5344CB8AC3E}">
        <p14:creationId xmlns:p14="http://schemas.microsoft.com/office/powerpoint/2010/main" val="21956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pth of field in photograph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45294"/>
            <a:ext cx="5715000" cy="4943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16216" y="1124744"/>
            <a:ext cx="2448272" cy="5184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This photographer has made the front mushrooms in focus and the background mushrooms out of focus</a:t>
            </a:r>
            <a:endParaRPr lang="en-GB" sz="2800" dirty="0"/>
          </a:p>
        </p:txBody>
      </p:sp>
      <p:sp>
        <p:nvSpPr>
          <p:cNvPr id="4" name="TextBox 3"/>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spTree>
    <p:extLst>
      <p:ext uri="{BB962C8B-B14F-4D97-AF65-F5344CB8AC3E}">
        <p14:creationId xmlns:p14="http://schemas.microsoft.com/office/powerpoint/2010/main" val="1827238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pic>
        <p:nvPicPr>
          <p:cNvPr id="2050" name="Picture 2" descr="http://media.digitalcameraworld.com/wp-content/uploads/sites/123/2012/08/Aperture-depth-of-field-photography-cheat-sh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768457"/>
            <a:ext cx="6733206" cy="6055263"/>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395536" y="4437112"/>
            <a:ext cx="2736304" cy="20882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Stick this in your book</a:t>
            </a:r>
            <a:endParaRPr lang="en-GB" dirty="0"/>
          </a:p>
        </p:txBody>
      </p:sp>
    </p:spTree>
    <p:extLst>
      <p:ext uri="{BB962C8B-B14F-4D97-AF65-F5344CB8AC3E}">
        <p14:creationId xmlns:p14="http://schemas.microsoft.com/office/powerpoint/2010/main" val="12629881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620688"/>
            <a:ext cx="8964488" cy="2862322"/>
          </a:xfrm>
          <a:prstGeom prst="rect">
            <a:avLst/>
          </a:prstGeom>
        </p:spPr>
        <p:txBody>
          <a:bodyPr wrap="square">
            <a:spAutoFit/>
          </a:bodyPr>
          <a:lstStyle/>
          <a:p>
            <a:r>
              <a:rPr lang="en-GB" b="1" dirty="0"/>
              <a:t>What is Depth of Field?</a:t>
            </a:r>
          </a:p>
          <a:p>
            <a:r>
              <a:rPr lang="en-GB" dirty="0"/>
              <a:t>One important thing to remember here, the size of the aperture has a direct impact on the </a:t>
            </a:r>
            <a:r>
              <a:rPr lang="en-GB" b="1" dirty="0"/>
              <a:t>depth of field</a:t>
            </a:r>
            <a:r>
              <a:rPr lang="en-GB" dirty="0"/>
              <a:t>, which is the area of the image that appears sharp. A large f-number such as f/32, (which means a smaller aperture) will bring all foreground and background objects in focus, while a small f-number such as f/1.4 will isolate the foreground from the background by making the foreground objects sharp and the background </a:t>
            </a:r>
            <a:r>
              <a:rPr lang="en-GB" dirty="0" smtClean="0"/>
              <a:t>blurry.</a:t>
            </a:r>
            <a:endParaRPr lang="en-GB" u="sng" dirty="0"/>
          </a:p>
          <a:p>
            <a:r>
              <a:rPr lang="en-GB" dirty="0"/>
              <a:t/>
            </a:r>
            <a:br>
              <a:rPr lang="en-GB" dirty="0"/>
            </a:br>
            <a:r>
              <a:rPr lang="en-GB" dirty="0"/>
              <a:t/>
            </a:r>
            <a:br>
              <a:rPr lang="en-GB" dirty="0"/>
            </a:br>
            <a:r>
              <a:rPr lang="en-GB" dirty="0"/>
              <a:t/>
            </a:r>
            <a:br>
              <a:rPr lang="en-GB" dirty="0"/>
            </a:br>
            <a:endParaRPr lang="en-GB" dirty="0"/>
          </a:p>
        </p:txBody>
      </p:sp>
      <p:pic>
        <p:nvPicPr>
          <p:cNvPr id="3076" name="Picture 4" descr="http://photographylife.com/wp-content/uploads/2009/12/Depth-of-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6" y="2544564"/>
            <a:ext cx="8718698" cy="2894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439172"/>
            <a:ext cx="8964487" cy="2031325"/>
          </a:xfrm>
          <a:prstGeom prst="rect">
            <a:avLst/>
          </a:prstGeom>
        </p:spPr>
        <p:txBody>
          <a:bodyPr wrap="square">
            <a:spAutoFit/>
          </a:bodyPr>
          <a:lstStyle/>
          <a:p>
            <a:pPr algn="ctr"/>
            <a:r>
              <a:rPr lang="en-GB" b="1" dirty="0"/>
              <a:t>Image on left shot at f/2.8, Image on right shot at f/8.0</a:t>
            </a:r>
          </a:p>
          <a:p>
            <a:r>
              <a:rPr lang="en-GB" dirty="0"/>
              <a:t>As you can see, just changing the aperture from f/2.8 to f/8.0 has a big effect on how much of WALL-E is in focus and how visible the background gets. If I had used a much smaller aperture such as f/32 in this shot, the background would be as visible as WALL-E</a:t>
            </a:r>
          </a:p>
          <a:p>
            <a:r>
              <a:rPr lang="en-GB" dirty="0"/>
              <a:t/>
            </a:r>
            <a:br>
              <a:rPr lang="en-GB" dirty="0"/>
            </a:br>
            <a:r>
              <a:rPr lang="en-GB" dirty="0"/>
              <a:t/>
            </a:r>
            <a:br>
              <a:rPr lang="en-GB" dirty="0"/>
            </a:br>
            <a:endParaRPr lang="en-GB" dirty="0"/>
          </a:p>
        </p:txBody>
      </p:sp>
      <p:sp>
        <p:nvSpPr>
          <p:cNvPr id="7" name="TextBox 6"/>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spTree>
    <p:extLst>
      <p:ext uri="{BB962C8B-B14F-4D97-AF65-F5344CB8AC3E}">
        <p14:creationId xmlns:p14="http://schemas.microsoft.com/office/powerpoint/2010/main" val="16415408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168095" y="5373216"/>
            <a:ext cx="8676456" cy="2031325"/>
          </a:xfrm>
          <a:prstGeom prst="rect">
            <a:avLst/>
          </a:prstGeom>
        </p:spPr>
        <p:txBody>
          <a:bodyPr wrap="square">
            <a:spAutoFit/>
          </a:bodyPr>
          <a:lstStyle/>
          <a:p>
            <a:r>
              <a:rPr lang="en-GB" dirty="0"/>
              <a:t>In the above example, due to the shallow depth of </a:t>
            </a:r>
            <a:r>
              <a:rPr lang="en-GB" dirty="0" smtClean="0"/>
              <a:t>field </a:t>
            </a:r>
            <a:r>
              <a:rPr lang="en-GB" i="1" dirty="0" smtClean="0"/>
              <a:t>f2.8 </a:t>
            </a:r>
            <a:r>
              <a:rPr lang="en-GB" dirty="0" smtClean="0"/>
              <a:t>, </a:t>
            </a:r>
            <a:r>
              <a:rPr lang="en-GB" dirty="0"/>
              <a:t>only </a:t>
            </a:r>
            <a:r>
              <a:rPr lang="en-GB" dirty="0" smtClean="0"/>
              <a:t>one peg appears </a:t>
            </a:r>
            <a:r>
              <a:rPr lang="en-GB" dirty="0"/>
              <a:t>sharp, while everything else in the front and behind of that </a:t>
            </a:r>
            <a:r>
              <a:rPr lang="en-GB" dirty="0" smtClean="0"/>
              <a:t>peg </a:t>
            </a:r>
            <a:r>
              <a:rPr lang="en-GB" dirty="0"/>
              <a:t>is blurred. </a:t>
            </a:r>
            <a:r>
              <a:rPr lang="en-GB" dirty="0" smtClean="0"/>
              <a:t>This is because the depth of field in focus is small.</a:t>
            </a:r>
          </a:p>
          <a:p>
            <a:r>
              <a:rPr lang="en-GB" dirty="0" smtClean="0"/>
              <a:t>If I had used a smaller aperture, a bigger number </a:t>
            </a:r>
            <a:r>
              <a:rPr lang="en-GB" i="1" dirty="0" smtClean="0"/>
              <a:t>f8, </a:t>
            </a:r>
            <a:r>
              <a:rPr lang="en-GB" dirty="0" smtClean="0"/>
              <a:t>more of the photo would be in focus because the depth of field in focus is larger.</a:t>
            </a:r>
            <a:r>
              <a:rPr lang="en-GB" dirty="0"/>
              <a:t/>
            </a:r>
            <a:br>
              <a:rPr lang="en-GB" dirty="0"/>
            </a:br>
            <a:r>
              <a:rPr lang="en-GB" dirty="0"/>
              <a:t/>
            </a:r>
            <a:br>
              <a:rPr lang="en-GB" dirty="0"/>
            </a:br>
            <a:endParaRPr lang="en-GB" dirty="0"/>
          </a:p>
        </p:txBody>
      </p:sp>
      <p:sp>
        <p:nvSpPr>
          <p:cNvPr id="6" name="TextBox 5"/>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pic>
        <p:nvPicPr>
          <p:cNvPr id="1026" name="Picture 2" descr="I:\DCIM\104CANON\28-8-14 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55213" y="946966"/>
            <a:ext cx="2915502" cy="43728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DCIM\104CANON\28-8-14 0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99591" y="866751"/>
            <a:ext cx="2880320" cy="432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821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anon eos 1200d setting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561975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p:cNvSpPr/>
          <p:nvPr/>
        </p:nvSpPr>
        <p:spPr>
          <a:xfrm>
            <a:off x="4499992" y="3534920"/>
            <a:ext cx="2808312" cy="14401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1.Change the setting dial to Av </a:t>
            </a:r>
            <a:endParaRPr lang="en-GB" dirty="0"/>
          </a:p>
        </p:txBody>
      </p:sp>
      <p:sp>
        <p:nvSpPr>
          <p:cNvPr id="4" name="Left Arrow 3"/>
          <p:cNvSpPr/>
          <p:nvPr/>
        </p:nvSpPr>
        <p:spPr>
          <a:xfrm>
            <a:off x="5148064" y="2370018"/>
            <a:ext cx="3384376" cy="14401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Rotate until the back screen shows a low or high number</a:t>
            </a:r>
            <a:endParaRPr lang="en-GB" dirty="0"/>
          </a:p>
        </p:txBody>
      </p:sp>
      <p:sp>
        <p:nvSpPr>
          <p:cNvPr id="5" name="Left Arrow 4"/>
          <p:cNvSpPr/>
          <p:nvPr/>
        </p:nvSpPr>
        <p:spPr>
          <a:xfrm>
            <a:off x="5759624" y="4975080"/>
            <a:ext cx="3384376" cy="14401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 Focus on the object you want in focus</a:t>
            </a:r>
            <a:endParaRPr lang="en-GB" dirty="0"/>
          </a:p>
        </p:txBody>
      </p:sp>
      <p:sp>
        <p:nvSpPr>
          <p:cNvPr id="6" name="TextBox 5"/>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spTree>
    <p:extLst>
      <p:ext uri="{BB962C8B-B14F-4D97-AF65-F5344CB8AC3E}">
        <p14:creationId xmlns:p14="http://schemas.microsoft.com/office/powerpoint/2010/main" val="1762627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sp>
        <p:nvSpPr>
          <p:cNvPr id="4" name="TextBox 3"/>
          <p:cNvSpPr txBox="1"/>
          <p:nvPr/>
        </p:nvSpPr>
        <p:spPr>
          <a:xfrm>
            <a:off x="200966" y="3027995"/>
            <a:ext cx="3600400" cy="1938992"/>
          </a:xfrm>
          <a:prstGeom prst="rect">
            <a:avLst/>
          </a:prstGeom>
          <a:solidFill>
            <a:schemeClr val="accent1">
              <a:lumMod val="40000"/>
              <a:lumOff val="60000"/>
            </a:schemeClr>
          </a:solidFill>
        </p:spPr>
        <p:txBody>
          <a:bodyPr wrap="square" rtlCol="0">
            <a:spAutoFit/>
          </a:bodyPr>
          <a:lstStyle/>
          <a:p>
            <a:r>
              <a:rPr lang="en-GB" sz="2000" dirty="0" smtClean="0"/>
              <a:t>1. Using the natural objects create a composition that you can show varied depth of field.</a:t>
            </a:r>
          </a:p>
          <a:p>
            <a:r>
              <a:rPr lang="en-GB" sz="2000" dirty="0" smtClean="0"/>
              <a:t>2. Take 4 photos of the same set up and record what camera setting you have used.</a:t>
            </a:r>
            <a:endParaRPr lang="en-GB" sz="2000" dirty="0"/>
          </a:p>
        </p:txBody>
      </p:sp>
      <p:sp>
        <p:nvSpPr>
          <p:cNvPr id="5" name="TextBox 4"/>
          <p:cNvSpPr txBox="1"/>
          <p:nvPr/>
        </p:nvSpPr>
        <p:spPr>
          <a:xfrm>
            <a:off x="233979" y="5172973"/>
            <a:ext cx="3456384" cy="1323439"/>
          </a:xfrm>
          <a:prstGeom prst="rect">
            <a:avLst/>
          </a:prstGeom>
          <a:solidFill>
            <a:srgbClr val="92D050"/>
          </a:solidFill>
        </p:spPr>
        <p:txBody>
          <a:bodyPr wrap="square" rtlCol="0">
            <a:spAutoFit/>
          </a:bodyPr>
          <a:lstStyle/>
          <a:p>
            <a:r>
              <a:rPr lang="en-GB" sz="2000" dirty="0" smtClean="0"/>
              <a:t>I am looking for:</a:t>
            </a:r>
          </a:p>
          <a:p>
            <a:r>
              <a:rPr lang="en-GB" sz="2000" dirty="0" smtClean="0"/>
              <a:t>A methodical approach</a:t>
            </a:r>
          </a:p>
          <a:p>
            <a:r>
              <a:rPr lang="en-GB" sz="2000" dirty="0" smtClean="0"/>
              <a:t>The focus to change in each image</a:t>
            </a:r>
          </a:p>
        </p:txBody>
      </p:sp>
      <p:pic>
        <p:nvPicPr>
          <p:cNvPr id="1026" name="Picture 2" descr="I:\DCIM\104CANON\IMG_97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159380" y="1566529"/>
            <a:ext cx="3851920" cy="25679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DCIM\104CANON\IMG_9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798444" y="1482161"/>
            <a:ext cx="3885661" cy="259044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798611" y="737140"/>
            <a:ext cx="2880320" cy="2088232"/>
          </a:xfrm>
          <a:prstGeom prst="cloudCallout">
            <a:avLst>
              <a:gd name="adj1" fmla="val 79619"/>
              <a:gd name="adj2" fmla="val 42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The lower the number the smaller the area in focus</a:t>
            </a:r>
            <a:endParaRPr lang="en-GB" sz="2000" dirty="0"/>
          </a:p>
        </p:txBody>
      </p:sp>
      <p:sp>
        <p:nvSpPr>
          <p:cNvPr id="7" name="TextBox 6"/>
          <p:cNvSpPr txBox="1"/>
          <p:nvPr/>
        </p:nvSpPr>
        <p:spPr>
          <a:xfrm>
            <a:off x="3923928" y="5085184"/>
            <a:ext cx="2304256" cy="923330"/>
          </a:xfrm>
          <a:prstGeom prst="rect">
            <a:avLst/>
          </a:prstGeom>
          <a:noFill/>
        </p:spPr>
        <p:txBody>
          <a:bodyPr wrap="square" rtlCol="0">
            <a:spAutoFit/>
          </a:bodyPr>
          <a:lstStyle/>
          <a:p>
            <a:r>
              <a:rPr lang="en-GB" dirty="0" smtClean="0"/>
              <a:t>Camera set to AV</a:t>
            </a:r>
          </a:p>
          <a:p>
            <a:r>
              <a:rPr lang="en-GB" dirty="0" smtClean="0"/>
              <a:t>F 4.5 and 1/60 shutter speed</a:t>
            </a:r>
            <a:endParaRPr lang="en-GB" dirty="0"/>
          </a:p>
        </p:txBody>
      </p:sp>
      <p:sp>
        <p:nvSpPr>
          <p:cNvPr id="10" name="TextBox 9"/>
          <p:cNvSpPr txBox="1"/>
          <p:nvPr/>
        </p:nvSpPr>
        <p:spPr>
          <a:xfrm>
            <a:off x="6440462" y="5109323"/>
            <a:ext cx="2304256" cy="923330"/>
          </a:xfrm>
          <a:prstGeom prst="rect">
            <a:avLst/>
          </a:prstGeom>
          <a:noFill/>
        </p:spPr>
        <p:txBody>
          <a:bodyPr wrap="square" rtlCol="0">
            <a:spAutoFit/>
          </a:bodyPr>
          <a:lstStyle/>
          <a:p>
            <a:r>
              <a:rPr lang="en-GB" dirty="0" smtClean="0"/>
              <a:t>Camera set to AV</a:t>
            </a:r>
          </a:p>
          <a:p>
            <a:r>
              <a:rPr lang="en-GB" dirty="0" smtClean="0"/>
              <a:t>F 29 and 1/10 shutter speed</a:t>
            </a:r>
            <a:endParaRPr lang="en-GB" dirty="0"/>
          </a:p>
        </p:txBody>
      </p:sp>
    </p:spTree>
    <p:extLst>
      <p:ext uri="{BB962C8B-B14F-4D97-AF65-F5344CB8AC3E}">
        <p14:creationId xmlns:p14="http://schemas.microsoft.com/office/powerpoint/2010/main" val="657631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90" y="116632"/>
            <a:ext cx="8862810" cy="6143006"/>
          </a:xfrm>
        </p:spPr>
      </p:pic>
    </p:spTree>
    <p:extLst>
      <p:ext uri="{BB962C8B-B14F-4D97-AF65-F5344CB8AC3E}">
        <p14:creationId xmlns:p14="http://schemas.microsoft.com/office/powerpoint/2010/main" val="42054626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484784"/>
            <a:ext cx="7992888" cy="4247317"/>
          </a:xfrm>
          <a:prstGeom prst="rect">
            <a:avLst/>
          </a:prstGeom>
          <a:noFill/>
        </p:spPr>
        <p:txBody>
          <a:bodyPr wrap="square" rtlCol="0">
            <a:spAutoFit/>
          </a:bodyPr>
          <a:lstStyle/>
          <a:p>
            <a:pPr marL="342900" indent="-342900">
              <a:buAutoNum type="arabicPeriod"/>
            </a:pPr>
            <a:r>
              <a:rPr lang="en-GB" dirty="0" smtClean="0"/>
              <a:t>Name 2 ways you can vary the amount of light that comes into you camera?</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What is the hole behind the camera lens called?</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If the aperture is small what would the number be?</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If the aperture is small would the shutter speed be fast or slow?</a:t>
            </a:r>
          </a:p>
          <a:p>
            <a:pPr marL="342900" indent="-342900">
              <a:buAutoNum type="arabicPeriod"/>
            </a:pPr>
            <a:endParaRPr lang="en-GB" dirty="0" smtClean="0"/>
          </a:p>
          <a:p>
            <a:pPr marL="342900" indent="-342900">
              <a:buAutoNum type="arabicPeriod"/>
            </a:pPr>
            <a:endParaRPr lang="en-GB" dirty="0"/>
          </a:p>
          <a:p>
            <a:pPr marL="342900" indent="-342900">
              <a:buAutoNum type="arabicPeriod"/>
            </a:pPr>
            <a:r>
              <a:rPr lang="en-GB" dirty="0" smtClean="0"/>
              <a:t>What setting on the camera dial do you use the change the aperture?</a:t>
            </a:r>
          </a:p>
          <a:p>
            <a:pPr marL="342900" indent="-342900">
              <a:buAutoNum type="arabicPeriod"/>
            </a:pPr>
            <a:endParaRPr lang="en-GB" dirty="0" smtClean="0"/>
          </a:p>
          <a:p>
            <a:endParaRPr lang="en-GB" dirty="0"/>
          </a:p>
        </p:txBody>
      </p:sp>
      <p:sp>
        <p:nvSpPr>
          <p:cNvPr id="3" name="TextBox 2"/>
          <p:cNvSpPr txBox="1"/>
          <p:nvPr/>
        </p:nvSpPr>
        <p:spPr>
          <a:xfrm>
            <a:off x="755576" y="1804174"/>
            <a:ext cx="6984776" cy="646331"/>
          </a:xfrm>
          <a:prstGeom prst="rect">
            <a:avLst/>
          </a:prstGeom>
          <a:noFill/>
        </p:spPr>
        <p:txBody>
          <a:bodyPr wrap="square" rtlCol="0">
            <a:spAutoFit/>
          </a:bodyPr>
          <a:lstStyle/>
          <a:p>
            <a:r>
              <a:rPr lang="en-GB" dirty="0" smtClean="0"/>
              <a:t>Aperture and shutter speed or the size of the hole and how long the hole is open</a:t>
            </a:r>
            <a:endParaRPr lang="en-GB" dirty="0"/>
          </a:p>
        </p:txBody>
      </p:sp>
      <p:sp>
        <p:nvSpPr>
          <p:cNvPr id="4" name="TextBox 3"/>
          <p:cNvSpPr txBox="1"/>
          <p:nvPr/>
        </p:nvSpPr>
        <p:spPr>
          <a:xfrm>
            <a:off x="880445" y="2708920"/>
            <a:ext cx="3780420" cy="369332"/>
          </a:xfrm>
          <a:prstGeom prst="rect">
            <a:avLst/>
          </a:prstGeom>
          <a:noFill/>
        </p:spPr>
        <p:txBody>
          <a:bodyPr wrap="square" rtlCol="0">
            <a:spAutoFit/>
          </a:bodyPr>
          <a:lstStyle/>
          <a:p>
            <a:r>
              <a:rPr lang="en-GB" dirty="0" smtClean="0"/>
              <a:t>Aperture</a:t>
            </a:r>
            <a:endParaRPr lang="en-GB" dirty="0"/>
          </a:p>
        </p:txBody>
      </p:sp>
      <p:sp>
        <p:nvSpPr>
          <p:cNvPr id="5" name="TextBox 4"/>
          <p:cNvSpPr txBox="1"/>
          <p:nvPr/>
        </p:nvSpPr>
        <p:spPr>
          <a:xfrm>
            <a:off x="880445" y="3608442"/>
            <a:ext cx="3780420" cy="369332"/>
          </a:xfrm>
          <a:prstGeom prst="rect">
            <a:avLst/>
          </a:prstGeom>
          <a:noFill/>
        </p:spPr>
        <p:txBody>
          <a:bodyPr wrap="square" rtlCol="0">
            <a:spAutoFit/>
          </a:bodyPr>
          <a:lstStyle/>
          <a:p>
            <a:r>
              <a:rPr lang="en-GB" dirty="0" smtClean="0"/>
              <a:t>F5.6</a:t>
            </a:r>
            <a:endParaRPr lang="en-GB" dirty="0"/>
          </a:p>
        </p:txBody>
      </p:sp>
      <p:sp>
        <p:nvSpPr>
          <p:cNvPr id="6" name="TextBox 5"/>
          <p:cNvSpPr txBox="1"/>
          <p:nvPr/>
        </p:nvSpPr>
        <p:spPr>
          <a:xfrm>
            <a:off x="755576" y="4356729"/>
            <a:ext cx="3780420" cy="369332"/>
          </a:xfrm>
          <a:prstGeom prst="rect">
            <a:avLst/>
          </a:prstGeom>
          <a:noFill/>
        </p:spPr>
        <p:txBody>
          <a:bodyPr wrap="square" rtlCol="0">
            <a:spAutoFit/>
          </a:bodyPr>
          <a:lstStyle/>
          <a:p>
            <a:r>
              <a:rPr lang="en-GB" dirty="0" smtClean="0"/>
              <a:t>Slow</a:t>
            </a:r>
            <a:endParaRPr lang="en-GB" dirty="0"/>
          </a:p>
        </p:txBody>
      </p:sp>
      <p:sp>
        <p:nvSpPr>
          <p:cNvPr id="7" name="TextBox 6"/>
          <p:cNvSpPr txBox="1"/>
          <p:nvPr/>
        </p:nvSpPr>
        <p:spPr>
          <a:xfrm>
            <a:off x="880445" y="5157192"/>
            <a:ext cx="3780420" cy="369332"/>
          </a:xfrm>
          <a:prstGeom prst="rect">
            <a:avLst/>
          </a:prstGeom>
          <a:noFill/>
        </p:spPr>
        <p:txBody>
          <a:bodyPr wrap="square" rtlCol="0">
            <a:spAutoFit/>
          </a:bodyPr>
          <a:lstStyle/>
          <a:p>
            <a:r>
              <a:rPr lang="en-GB" dirty="0" smtClean="0"/>
              <a:t>Av</a:t>
            </a:r>
            <a:endParaRPr lang="en-GB" dirty="0"/>
          </a:p>
        </p:txBody>
      </p:sp>
      <p:sp>
        <p:nvSpPr>
          <p:cNvPr id="8" name="TextBox 7"/>
          <p:cNvSpPr txBox="1"/>
          <p:nvPr/>
        </p:nvSpPr>
        <p:spPr>
          <a:xfrm>
            <a:off x="539552" y="260648"/>
            <a:ext cx="6840760" cy="1015663"/>
          </a:xfrm>
          <a:prstGeom prst="rect">
            <a:avLst/>
          </a:prstGeom>
          <a:noFill/>
        </p:spPr>
        <p:txBody>
          <a:bodyPr wrap="square" rtlCol="0">
            <a:spAutoFit/>
          </a:bodyPr>
          <a:lstStyle/>
          <a:p>
            <a:r>
              <a:rPr lang="en-GB" sz="2000" b="1" dirty="0" smtClean="0"/>
              <a:t>Quiz</a:t>
            </a:r>
          </a:p>
          <a:p>
            <a:r>
              <a:rPr lang="en-GB" sz="2000" b="1" dirty="0" smtClean="0"/>
              <a:t>In your groups answer these questions. 5 achievement points for all correct answers</a:t>
            </a:r>
            <a:endParaRPr lang="en-GB" sz="2000" b="1" dirty="0"/>
          </a:p>
        </p:txBody>
      </p:sp>
      <p:sp>
        <p:nvSpPr>
          <p:cNvPr id="9" name="TextBox 8"/>
          <p:cNvSpPr txBox="1"/>
          <p:nvPr/>
        </p:nvSpPr>
        <p:spPr>
          <a:xfrm>
            <a:off x="395536" y="5732101"/>
            <a:ext cx="8280920" cy="954107"/>
          </a:xfrm>
          <a:prstGeom prst="rect">
            <a:avLst/>
          </a:prstGeom>
          <a:noFill/>
        </p:spPr>
        <p:txBody>
          <a:bodyPr wrap="square" rtlCol="0">
            <a:spAutoFit/>
          </a:bodyPr>
          <a:lstStyle/>
          <a:p>
            <a:pPr algn="ctr"/>
            <a:r>
              <a:rPr lang="en-GB" sz="2800" b="1" dirty="0" smtClean="0"/>
              <a:t>Don’t forget your camera for our trip to the common on Wednesday</a:t>
            </a:r>
            <a:endParaRPr lang="en-GB" sz="2800" b="1" dirty="0"/>
          </a:p>
        </p:txBody>
      </p:sp>
    </p:spTree>
    <p:extLst>
      <p:ext uri="{BB962C8B-B14F-4D97-AF65-F5344CB8AC3E}">
        <p14:creationId xmlns:p14="http://schemas.microsoft.com/office/powerpoint/2010/main" val="395991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Find 3 examples of photographs of natural objects where depth of field has been used to focus on one area of an image.</a:t>
            </a:r>
          </a:p>
          <a:p>
            <a:r>
              <a:rPr lang="en-GB" dirty="0" smtClean="0"/>
              <a:t>Add these 3 photos to your website with a description of why you think the photographer focused on one area.</a:t>
            </a:r>
          </a:p>
          <a:p>
            <a:pPr marL="0" indent="0">
              <a:buNone/>
            </a:pPr>
            <a:r>
              <a:rPr lang="en-GB" i="1" dirty="0" smtClean="0"/>
              <a:t>Remember to write down your log in details so you can go on your website at home.</a:t>
            </a:r>
          </a:p>
          <a:p>
            <a:pPr marL="0" indent="0">
              <a:buNone/>
            </a:pPr>
            <a:r>
              <a:rPr lang="en-GB" i="1" dirty="0" smtClean="0"/>
              <a:t>User name:</a:t>
            </a:r>
          </a:p>
          <a:p>
            <a:pPr marL="0" indent="0">
              <a:buNone/>
            </a:pPr>
            <a:r>
              <a:rPr lang="en-GB" i="1" dirty="0" smtClean="0"/>
              <a:t>Password:</a:t>
            </a:r>
          </a:p>
        </p:txBody>
      </p:sp>
    </p:spTree>
    <p:extLst>
      <p:ext uri="{BB962C8B-B14F-4D97-AF65-F5344CB8AC3E}">
        <p14:creationId xmlns:p14="http://schemas.microsoft.com/office/powerpoint/2010/main" val="42351538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94"/>
            <a:ext cx="4427984" cy="3047465"/>
          </a:xfrm>
        </p:spPr>
        <p:txBody>
          <a:bodyPr>
            <a:normAutofit fontScale="55000" lnSpcReduction="20000"/>
          </a:bodyPr>
          <a:lstStyle/>
          <a:p>
            <a:r>
              <a:rPr lang="en-GB" dirty="0" smtClean="0"/>
              <a:t>Find 3 examples of photographs of natural objects where depth of field has been used to focus on one area of an image.</a:t>
            </a:r>
          </a:p>
          <a:p>
            <a:r>
              <a:rPr lang="en-GB" dirty="0" smtClean="0"/>
              <a:t>Add these 3 photos to your website with a description of why you think the photographer focused on one area.</a:t>
            </a:r>
          </a:p>
          <a:p>
            <a:pPr marL="0" indent="0">
              <a:buNone/>
            </a:pPr>
            <a:r>
              <a:rPr lang="en-GB" i="1" dirty="0" smtClean="0"/>
              <a:t>Remember to write down your log in details so you can go on your website at home.</a:t>
            </a:r>
          </a:p>
          <a:p>
            <a:pPr marL="0" indent="0">
              <a:buNone/>
            </a:pPr>
            <a:r>
              <a:rPr lang="en-GB" i="1" dirty="0" smtClean="0"/>
              <a:t>User name:</a:t>
            </a:r>
          </a:p>
          <a:p>
            <a:pPr marL="0" indent="0">
              <a:buNone/>
            </a:pPr>
            <a:r>
              <a:rPr lang="en-GB" i="1" dirty="0" smtClean="0"/>
              <a:t>Password:</a:t>
            </a:r>
          </a:p>
          <a:p>
            <a:pPr marL="0" indent="0">
              <a:buNone/>
            </a:pPr>
            <a:r>
              <a:rPr lang="en-GB" i="1"/>
              <a:t>Due in 11</a:t>
            </a:r>
            <a:r>
              <a:rPr lang="en-GB" i="1" baseline="30000"/>
              <a:t>th</a:t>
            </a:r>
            <a:r>
              <a:rPr lang="en-GB" i="1"/>
              <a:t> Oct</a:t>
            </a:r>
          </a:p>
          <a:p>
            <a:pPr marL="0" indent="0">
              <a:buNone/>
            </a:pPr>
            <a:endParaRPr lang="en-GB" i="1" dirty="0" smtClean="0"/>
          </a:p>
        </p:txBody>
      </p:sp>
      <p:sp>
        <p:nvSpPr>
          <p:cNvPr id="4" name="Title 3"/>
          <p:cNvSpPr>
            <a:spLocks noGrp="1"/>
          </p:cNvSpPr>
          <p:nvPr>
            <p:ph type="title"/>
          </p:nvPr>
        </p:nvSpPr>
        <p:spPr/>
        <p:txBody>
          <a:bodyPr/>
          <a:lstStyle/>
          <a:p>
            <a:endParaRPr lang="en-GB"/>
          </a:p>
        </p:txBody>
      </p:sp>
      <p:sp>
        <p:nvSpPr>
          <p:cNvPr id="5" name="Content Placeholder 2"/>
          <p:cNvSpPr txBox="1">
            <a:spLocks/>
          </p:cNvSpPr>
          <p:nvPr/>
        </p:nvSpPr>
        <p:spPr>
          <a:xfrm>
            <a:off x="4716016" y="23873"/>
            <a:ext cx="4427984" cy="304746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Find 3 examples of photographs of natural objects where depth of field has been used to focus on one area of an image.</a:t>
            </a:r>
          </a:p>
          <a:p>
            <a:r>
              <a:rPr lang="en-GB" dirty="0" smtClean="0"/>
              <a:t>Add these 3 photos to your website with a description of why you think the photographer focused on one area.</a:t>
            </a:r>
          </a:p>
          <a:p>
            <a:pPr marL="0" indent="0">
              <a:buFont typeface="Arial" panose="020B0604020202020204" pitchFamily="34" charset="0"/>
              <a:buNone/>
            </a:pPr>
            <a:r>
              <a:rPr lang="en-GB" i="1" dirty="0" smtClean="0"/>
              <a:t>Remember to write down your log in details so you can go on your website at home.</a:t>
            </a:r>
          </a:p>
          <a:p>
            <a:pPr marL="0" indent="0">
              <a:buFont typeface="Arial" panose="020B0604020202020204" pitchFamily="34" charset="0"/>
              <a:buNone/>
            </a:pPr>
            <a:r>
              <a:rPr lang="en-GB" i="1" dirty="0" smtClean="0"/>
              <a:t>User name:</a:t>
            </a:r>
          </a:p>
          <a:p>
            <a:pPr marL="0" indent="0">
              <a:buFont typeface="Arial" panose="020B0604020202020204" pitchFamily="34" charset="0"/>
              <a:buNone/>
            </a:pPr>
            <a:r>
              <a:rPr lang="en-GB" i="1" dirty="0" smtClean="0"/>
              <a:t>Password:</a:t>
            </a:r>
          </a:p>
          <a:p>
            <a:pPr marL="0" indent="0">
              <a:buNone/>
            </a:pPr>
            <a:r>
              <a:rPr lang="en-GB" i="1" dirty="0"/>
              <a:t>Due in 11</a:t>
            </a:r>
            <a:r>
              <a:rPr lang="en-GB" i="1" baseline="30000" dirty="0"/>
              <a:t>th</a:t>
            </a:r>
            <a:r>
              <a:rPr lang="en-GB" i="1" dirty="0"/>
              <a:t> Oct</a:t>
            </a:r>
          </a:p>
          <a:p>
            <a:pPr marL="0" indent="0">
              <a:buFont typeface="Arial" panose="020B0604020202020204" pitchFamily="34" charset="0"/>
              <a:buNone/>
            </a:pPr>
            <a:endParaRPr lang="en-GB" i="1" dirty="0" smtClean="0"/>
          </a:p>
        </p:txBody>
      </p:sp>
      <p:sp>
        <p:nvSpPr>
          <p:cNvPr id="6" name="Content Placeholder 2"/>
          <p:cNvSpPr txBox="1">
            <a:spLocks/>
          </p:cNvSpPr>
          <p:nvPr/>
        </p:nvSpPr>
        <p:spPr>
          <a:xfrm>
            <a:off x="0" y="3810535"/>
            <a:ext cx="4427984" cy="304746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Find 3 examples of photographs of natural objects where depth of field has been used to focus on one area of an image.</a:t>
            </a:r>
          </a:p>
          <a:p>
            <a:r>
              <a:rPr lang="en-GB" dirty="0" smtClean="0"/>
              <a:t>Add these 3 photos to your website with a description of why you think the photographer focused on one area.</a:t>
            </a:r>
          </a:p>
          <a:p>
            <a:pPr marL="0" indent="0">
              <a:buFont typeface="Arial" panose="020B0604020202020204" pitchFamily="34" charset="0"/>
              <a:buNone/>
            </a:pPr>
            <a:r>
              <a:rPr lang="en-GB" i="1" dirty="0" smtClean="0"/>
              <a:t>Remember to write down your log in details so you can go on your website at home.</a:t>
            </a:r>
          </a:p>
          <a:p>
            <a:pPr marL="0" indent="0">
              <a:buFont typeface="Arial" panose="020B0604020202020204" pitchFamily="34" charset="0"/>
              <a:buNone/>
            </a:pPr>
            <a:r>
              <a:rPr lang="en-GB" i="1" dirty="0" smtClean="0"/>
              <a:t>User name:</a:t>
            </a:r>
          </a:p>
          <a:p>
            <a:pPr marL="0" indent="0">
              <a:buFont typeface="Arial" panose="020B0604020202020204" pitchFamily="34" charset="0"/>
              <a:buNone/>
            </a:pPr>
            <a:r>
              <a:rPr lang="en-GB" i="1" dirty="0" smtClean="0"/>
              <a:t>Password:</a:t>
            </a:r>
          </a:p>
          <a:p>
            <a:pPr marL="0" indent="0">
              <a:buNone/>
            </a:pPr>
            <a:r>
              <a:rPr lang="en-GB" i="1" dirty="0"/>
              <a:t>Due in 11</a:t>
            </a:r>
            <a:r>
              <a:rPr lang="en-GB" i="1" baseline="30000" dirty="0"/>
              <a:t>th</a:t>
            </a:r>
            <a:r>
              <a:rPr lang="en-GB" i="1" dirty="0"/>
              <a:t> Oct</a:t>
            </a:r>
          </a:p>
          <a:p>
            <a:pPr marL="0" indent="0">
              <a:buFont typeface="Arial" panose="020B0604020202020204" pitchFamily="34" charset="0"/>
              <a:buNone/>
            </a:pPr>
            <a:endParaRPr lang="en-GB" i="1" dirty="0" smtClean="0"/>
          </a:p>
        </p:txBody>
      </p:sp>
      <p:sp>
        <p:nvSpPr>
          <p:cNvPr id="7" name="Content Placeholder 2"/>
          <p:cNvSpPr txBox="1">
            <a:spLocks/>
          </p:cNvSpPr>
          <p:nvPr/>
        </p:nvSpPr>
        <p:spPr>
          <a:xfrm>
            <a:off x="4716016" y="3812914"/>
            <a:ext cx="4427984" cy="304746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Find 3 examples of photographs of natural objects where depth of field has been used to focus on one area of an image.</a:t>
            </a:r>
          </a:p>
          <a:p>
            <a:r>
              <a:rPr lang="en-GB" dirty="0" smtClean="0"/>
              <a:t>Add these 3 photos to your website with a description of why you think the photographer focused on one area.</a:t>
            </a:r>
          </a:p>
          <a:p>
            <a:pPr marL="0" indent="0">
              <a:buFont typeface="Arial" panose="020B0604020202020204" pitchFamily="34" charset="0"/>
              <a:buNone/>
            </a:pPr>
            <a:r>
              <a:rPr lang="en-GB" i="1" dirty="0" smtClean="0"/>
              <a:t>Remember to write down your log in details so you can go on your website at home.</a:t>
            </a:r>
          </a:p>
          <a:p>
            <a:pPr marL="0" indent="0">
              <a:buFont typeface="Arial" panose="020B0604020202020204" pitchFamily="34" charset="0"/>
              <a:buNone/>
            </a:pPr>
            <a:r>
              <a:rPr lang="en-GB" i="1" dirty="0" smtClean="0"/>
              <a:t>User name:</a:t>
            </a:r>
          </a:p>
          <a:p>
            <a:pPr marL="0" indent="0">
              <a:buFont typeface="Arial" panose="020B0604020202020204" pitchFamily="34" charset="0"/>
              <a:buNone/>
            </a:pPr>
            <a:r>
              <a:rPr lang="en-GB" i="1" dirty="0" smtClean="0"/>
              <a:t>Password:</a:t>
            </a:r>
          </a:p>
          <a:p>
            <a:pPr marL="0" indent="0">
              <a:buNone/>
            </a:pPr>
            <a:r>
              <a:rPr lang="en-GB" i="1" dirty="0"/>
              <a:t>Due in 11</a:t>
            </a:r>
            <a:r>
              <a:rPr lang="en-GB" i="1" baseline="30000" dirty="0"/>
              <a:t>th</a:t>
            </a:r>
            <a:r>
              <a:rPr lang="en-GB" i="1" dirty="0"/>
              <a:t> Oct</a:t>
            </a:r>
          </a:p>
          <a:p>
            <a:pPr marL="0" indent="0">
              <a:buFont typeface="Arial" panose="020B0604020202020204" pitchFamily="34" charset="0"/>
              <a:buNone/>
            </a:pPr>
            <a:endParaRPr lang="en-GB" i="1" dirty="0" smtClean="0"/>
          </a:p>
        </p:txBody>
      </p:sp>
    </p:spTree>
    <p:extLst>
      <p:ext uri="{BB962C8B-B14F-4D97-AF65-F5344CB8AC3E}">
        <p14:creationId xmlns:p14="http://schemas.microsoft.com/office/powerpoint/2010/main" val="6739012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alter the depth of field to emphasize an area of a photograph</a:t>
            </a:r>
          </a:p>
        </p:txBody>
      </p:sp>
      <p:sp>
        <p:nvSpPr>
          <p:cNvPr id="4" name="TextBox 3"/>
          <p:cNvSpPr txBox="1"/>
          <p:nvPr/>
        </p:nvSpPr>
        <p:spPr>
          <a:xfrm>
            <a:off x="251520" y="980728"/>
            <a:ext cx="3600400" cy="1323439"/>
          </a:xfrm>
          <a:prstGeom prst="rect">
            <a:avLst/>
          </a:prstGeom>
          <a:solidFill>
            <a:schemeClr val="accent1">
              <a:lumMod val="40000"/>
              <a:lumOff val="60000"/>
            </a:schemeClr>
          </a:solidFill>
        </p:spPr>
        <p:txBody>
          <a:bodyPr wrap="square" rtlCol="0">
            <a:spAutoFit/>
          </a:bodyPr>
          <a:lstStyle/>
          <a:p>
            <a:pPr marL="457200" indent="-457200">
              <a:buAutoNum type="arabicPeriod"/>
            </a:pPr>
            <a:r>
              <a:rPr lang="en-GB" sz="2000" dirty="0" smtClean="0"/>
              <a:t>Present your photos on your website site.</a:t>
            </a:r>
          </a:p>
          <a:p>
            <a:pPr marL="457200" indent="-457200">
              <a:buAutoNum type="arabicPeriod"/>
            </a:pPr>
            <a:r>
              <a:rPr lang="en-GB" sz="2000" dirty="0" smtClean="0"/>
              <a:t>Add text to each image with the camera settings</a:t>
            </a:r>
            <a:endParaRPr lang="en-GB" sz="2000" dirty="0"/>
          </a:p>
        </p:txBody>
      </p:sp>
      <p:sp>
        <p:nvSpPr>
          <p:cNvPr id="5" name="TextBox 4"/>
          <p:cNvSpPr txBox="1"/>
          <p:nvPr/>
        </p:nvSpPr>
        <p:spPr>
          <a:xfrm>
            <a:off x="395536" y="3717032"/>
            <a:ext cx="3456384" cy="2862322"/>
          </a:xfrm>
          <a:prstGeom prst="rect">
            <a:avLst/>
          </a:prstGeom>
          <a:solidFill>
            <a:srgbClr val="92D050"/>
          </a:solidFill>
        </p:spPr>
        <p:txBody>
          <a:bodyPr wrap="square" rtlCol="0">
            <a:spAutoFit/>
          </a:bodyPr>
          <a:lstStyle/>
          <a:p>
            <a:r>
              <a:rPr lang="en-GB" sz="2000" dirty="0" smtClean="0"/>
              <a:t>I am looking for:</a:t>
            </a:r>
          </a:p>
          <a:p>
            <a:r>
              <a:rPr lang="en-GB" sz="2000" dirty="0" smtClean="0"/>
              <a:t>A methodical approach</a:t>
            </a:r>
          </a:p>
          <a:p>
            <a:r>
              <a:rPr lang="en-GB" sz="2000" dirty="0" smtClean="0"/>
              <a:t>The focus to change in each image</a:t>
            </a:r>
          </a:p>
          <a:p>
            <a:r>
              <a:rPr lang="en-GB" sz="2000" dirty="0" smtClean="0"/>
              <a:t>An explanation of how and why you focused on different objects in the same set up.</a:t>
            </a:r>
          </a:p>
          <a:p>
            <a:endParaRPr lang="en-GB" sz="2000" dirty="0" smtClean="0"/>
          </a:p>
          <a:p>
            <a:endParaRPr lang="en-GB" sz="2000" dirty="0"/>
          </a:p>
        </p:txBody>
      </p:sp>
      <p:pic>
        <p:nvPicPr>
          <p:cNvPr id="7" name="Picture 2" descr="I:\DCIM\104CANON\IMG_97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159380" y="1566529"/>
            <a:ext cx="3851920" cy="25679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I:\DCIM\104CANON\IMG_9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798444" y="1482161"/>
            <a:ext cx="3885661" cy="2590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23928" y="5085184"/>
            <a:ext cx="2304256" cy="923330"/>
          </a:xfrm>
          <a:prstGeom prst="rect">
            <a:avLst/>
          </a:prstGeom>
          <a:noFill/>
        </p:spPr>
        <p:txBody>
          <a:bodyPr wrap="square" rtlCol="0">
            <a:spAutoFit/>
          </a:bodyPr>
          <a:lstStyle/>
          <a:p>
            <a:r>
              <a:rPr lang="en-GB" dirty="0" smtClean="0"/>
              <a:t>Camera set to AV</a:t>
            </a:r>
          </a:p>
          <a:p>
            <a:r>
              <a:rPr lang="en-GB" dirty="0" smtClean="0"/>
              <a:t>F 4.5 and 1/60 shutter speed</a:t>
            </a:r>
            <a:endParaRPr lang="en-GB" dirty="0"/>
          </a:p>
        </p:txBody>
      </p:sp>
      <p:sp>
        <p:nvSpPr>
          <p:cNvPr id="10" name="TextBox 9"/>
          <p:cNvSpPr txBox="1"/>
          <p:nvPr/>
        </p:nvSpPr>
        <p:spPr>
          <a:xfrm>
            <a:off x="6440462" y="5109323"/>
            <a:ext cx="2304256" cy="923330"/>
          </a:xfrm>
          <a:prstGeom prst="rect">
            <a:avLst/>
          </a:prstGeom>
          <a:noFill/>
        </p:spPr>
        <p:txBody>
          <a:bodyPr wrap="square" rtlCol="0">
            <a:spAutoFit/>
          </a:bodyPr>
          <a:lstStyle/>
          <a:p>
            <a:r>
              <a:rPr lang="en-GB" dirty="0" smtClean="0"/>
              <a:t>Camera set to AV</a:t>
            </a:r>
          </a:p>
          <a:p>
            <a:r>
              <a:rPr lang="en-GB" dirty="0" smtClean="0"/>
              <a:t>F 29 and 1/10 shutter speed</a:t>
            </a:r>
            <a:endParaRPr lang="en-GB" dirty="0"/>
          </a:p>
        </p:txBody>
      </p:sp>
    </p:spTree>
    <p:extLst>
      <p:ext uri="{BB962C8B-B14F-4D97-AF65-F5344CB8AC3E}">
        <p14:creationId xmlns:p14="http://schemas.microsoft.com/office/powerpoint/2010/main" val="13493767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817870" y="942643"/>
            <a:ext cx="6453336" cy="4801314"/>
          </a:xfrm>
          <a:prstGeom prst="rect">
            <a:avLst/>
          </a:prstGeom>
          <a:noFill/>
        </p:spPr>
        <p:txBody>
          <a:bodyPr wrap="square" rtlCol="0">
            <a:spAutoFit/>
          </a:bodyPr>
          <a:lstStyle/>
          <a:p>
            <a:pPr marL="342900" indent="-342900">
              <a:buAutoNum type="arabicPeriod"/>
            </a:pPr>
            <a:r>
              <a:rPr lang="en-GB" dirty="0" smtClean="0"/>
              <a:t>Name 2 ways you can vary the amount of light that comes into you camera?</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What is the hole behind the camera lens called?</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If the aperture is small what would the number be?</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If the aperture is small would the shutter speed be fast or slow?</a:t>
            </a:r>
          </a:p>
          <a:p>
            <a:pPr marL="342900" indent="-342900">
              <a:buAutoNum type="arabicPeriod"/>
            </a:pPr>
            <a:endParaRPr lang="en-GB" dirty="0" smtClean="0"/>
          </a:p>
          <a:p>
            <a:pPr marL="342900" indent="-342900">
              <a:buAutoNum type="arabicPeriod"/>
            </a:pPr>
            <a:endParaRPr lang="en-GB" dirty="0"/>
          </a:p>
          <a:p>
            <a:pPr marL="342900" indent="-342900">
              <a:buAutoNum type="arabicPeriod"/>
            </a:pPr>
            <a:r>
              <a:rPr lang="en-GB" dirty="0" smtClean="0"/>
              <a:t>What setting on the camera dial do you use the change the aperture?</a:t>
            </a:r>
          </a:p>
          <a:p>
            <a:pPr marL="342900" indent="-342900">
              <a:buAutoNum type="arabicPeriod"/>
            </a:pPr>
            <a:endParaRPr lang="en-GB" dirty="0" smtClean="0"/>
          </a:p>
          <a:p>
            <a:endParaRPr lang="en-GB" dirty="0"/>
          </a:p>
        </p:txBody>
      </p:sp>
      <p:sp>
        <p:nvSpPr>
          <p:cNvPr id="3" name="TextBox 2"/>
          <p:cNvSpPr txBox="1"/>
          <p:nvPr/>
        </p:nvSpPr>
        <p:spPr>
          <a:xfrm rot="16200000">
            <a:off x="3673981" y="1114578"/>
            <a:ext cx="6453336" cy="4801314"/>
          </a:xfrm>
          <a:prstGeom prst="rect">
            <a:avLst/>
          </a:prstGeom>
          <a:noFill/>
        </p:spPr>
        <p:txBody>
          <a:bodyPr wrap="square" rtlCol="0">
            <a:spAutoFit/>
          </a:bodyPr>
          <a:lstStyle/>
          <a:p>
            <a:pPr marL="342900" indent="-342900">
              <a:buAutoNum type="arabicPeriod"/>
            </a:pPr>
            <a:r>
              <a:rPr lang="en-GB" dirty="0" smtClean="0"/>
              <a:t>Name 2 ways you can vary the amount of light that comes into you camera?</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What is the hole behind the camera lens called?</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If the aperture is small what would the number be?</a:t>
            </a:r>
          </a:p>
          <a:p>
            <a:pPr marL="342900" indent="-342900">
              <a:buAutoNum type="arabicPeriod"/>
            </a:pPr>
            <a:endParaRPr lang="en-GB" dirty="0"/>
          </a:p>
          <a:p>
            <a:pPr marL="342900" indent="-342900">
              <a:buAutoNum type="arabicPeriod"/>
            </a:pPr>
            <a:endParaRPr lang="en-GB" dirty="0" smtClean="0"/>
          </a:p>
          <a:p>
            <a:pPr marL="342900" indent="-342900">
              <a:buAutoNum type="arabicPeriod"/>
            </a:pPr>
            <a:r>
              <a:rPr lang="en-GB" dirty="0" smtClean="0"/>
              <a:t>If the aperture is small would the shutter speed be fast or slow?</a:t>
            </a:r>
          </a:p>
          <a:p>
            <a:pPr marL="342900" indent="-342900">
              <a:buAutoNum type="arabicPeriod"/>
            </a:pPr>
            <a:endParaRPr lang="en-GB" dirty="0" smtClean="0"/>
          </a:p>
          <a:p>
            <a:pPr marL="342900" indent="-342900">
              <a:buAutoNum type="arabicPeriod"/>
            </a:pPr>
            <a:endParaRPr lang="en-GB" dirty="0"/>
          </a:p>
          <a:p>
            <a:pPr marL="342900" indent="-342900">
              <a:buAutoNum type="arabicPeriod"/>
            </a:pPr>
            <a:r>
              <a:rPr lang="en-GB" dirty="0" smtClean="0"/>
              <a:t>What setting on the camera dial do you use the change the aperture?</a:t>
            </a:r>
          </a:p>
          <a:p>
            <a:pPr marL="342900" indent="-342900">
              <a:buAutoNum type="arabicPeriod"/>
            </a:pPr>
            <a:endParaRPr lang="en-GB" dirty="0" smtClean="0"/>
          </a:p>
          <a:p>
            <a:endParaRPr lang="en-GB" dirty="0"/>
          </a:p>
        </p:txBody>
      </p:sp>
    </p:spTree>
    <p:extLst>
      <p:ext uri="{BB962C8B-B14F-4D97-AF65-F5344CB8AC3E}">
        <p14:creationId xmlns:p14="http://schemas.microsoft.com/office/powerpoint/2010/main" val="32617543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TextBox 3"/>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use the formal elements of texture, composition and focus to capture photographs of natural forms</a:t>
            </a:r>
          </a:p>
        </p:txBody>
      </p:sp>
      <p:pic>
        <p:nvPicPr>
          <p:cNvPr id="5" name="Picture 2" descr="I:\DCIM\104CANON\IMG_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768080" y="2360712"/>
            <a:ext cx="3095328" cy="2063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DCIM\104CANON\IMG_02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72336" y="2360712"/>
            <a:ext cx="3095328" cy="20635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980728"/>
            <a:ext cx="3600400" cy="1323439"/>
          </a:xfrm>
          <a:prstGeom prst="rect">
            <a:avLst/>
          </a:prstGeom>
          <a:solidFill>
            <a:schemeClr val="accent1">
              <a:lumMod val="40000"/>
              <a:lumOff val="60000"/>
            </a:schemeClr>
          </a:solidFill>
        </p:spPr>
        <p:txBody>
          <a:bodyPr wrap="square" rtlCol="0">
            <a:spAutoFit/>
          </a:bodyPr>
          <a:lstStyle/>
          <a:p>
            <a:r>
              <a:rPr lang="en-GB" sz="2000" dirty="0" smtClean="0"/>
              <a:t>Photoshoot  in Southampton Common</a:t>
            </a:r>
          </a:p>
          <a:p>
            <a:r>
              <a:rPr lang="en-GB" sz="2000" dirty="0" smtClean="0"/>
              <a:t>Take at least 20 photos of natural forms in the common.</a:t>
            </a:r>
            <a:endParaRPr lang="en-GB" sz="2000" dirty="0"/>
          </a:p>
        </p:txBody>
      </p:sp>
      <p:sp>
        <p:nvSpPr>
          <p:cNvPr id="8" name="TextBox 7"/>
          <p:cNvSpPr txBox="1"/>
          <p:nvPr/>
        </p:nvSpPr>
        <p:spPr>
          <a:xfrm>
            <a:off x="411006" y="2564904"/>
            <a:ext cx="3456384" cy="3970318"/>
          </a:xfrm>
          <a:prstGeom prst="rect">
            <a:avLst/>
          </a:prstGeom>
          <a:solidFill>
            <a:srgbClr val="92D050"/>
          </a:solidFill>
        </p:spPr>
        <p:txBody>
          <a:bodyPr wrap="square" rtlCol="0">
            <a:spAutoFit/>
          </a:bodyPr>
          <a:lstStyle/>
          <a:p>
            <a:r>
              <a:rPr lang="en-GB" sz="2800" dirty="0" smtClean="0"/>
              <a:t>I am looking for:</a:t>
            </a:r>
          </a:p>
          <a:p>
            <a:r>
              <a:rPr lang="en-GB" sz="2800" dirty="0" smtClean="0"/>
              <a:t>Texture</a:t>
            </a:r>
          </a:p>
          <a:p>
            <a:r>
              <a:rPr lang="en-GB" sz="2800" dirty="0" smtClean="0"/>
              <a:t>Focus</a:t>
            </a:r>
          </a:p>
          <a:p>
            <a:r>
              <a:rPr lang="en-GB" sz="2800" dirty="0" smtClean="0"/>
              <a:t>Cropping</a:t>
            </a:r>
          </a:p>
          <a:p>
            <a:r>
              <a:rPr lang="en-GB" sz="2800" dirty="0" smtClean="0"/>
              <a:t>Detail</a:t>
            </a:r>
          </a:p>
          <a:p>
            <a:r>
              <a:rPr lang="en-GB" sz="2800" b="1" i="1" dirty="0" smtClean="0"/>
              <a:t>Remember</a:t>
            </a:r>
            <a:r>
              <a:rPr lang="en-GB" sz="2800" dirty="0" smtClean="0"/>
              <a:t> – Look up down, from underneath, from above</a:t>
            </a:r>
          </a:p>
        </p:txBody>
      </p:sp>
    </p:spTree>
    <p:extLst>
      <p:ext uri="{BB962C8B-B14F-4D97-AF65-F5344CB8AC3E}">
        <p14:creationId xmlns:p14="http://schemas.microsoft.com/office/powerpoint/2010/main" val="20572487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965"/>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edit and refine using </a:t>
            </a:r>
            <a:r>
              <a:rPr lang="en-GB" b="1" dirty="0" err="1" smtClean="0"/>
              <a:t>photoshop</a:t>
            </a:r>
            <a:r>
              <a:rPr lang="en-GB" b="1" dirty="0" smtClean="0"/>
              <a:t>.</a:t>
            </a:r>
          </a:p>
        </p:txBody>
      </p:sp>
      <p:sp>
        <p:nvSpPr>
          <p:cNvPr id="4" name="TextBox 3"/>
          <p:cNvSpPr txBox="1"/>
          <p:nvPr/>
        </p:nvSpPr>
        <p:spPr>
          <a:xfrm>
            <a:off x="179512" y="538543"/>
            <a:ext cx="3672408" cy="3046988"/>
          </a:xfrm>
          <a:prstGeom prst="rect">
            <a:avLst/>
          </a:prstGeom>
          <a:solidFill>
            <a:schemeClr val="tx2">
              <a:lumMod val="40000"/>
              <a:lumOff val="60000"/>
            </a:schemeClr>
          </a:solidFill>
        </p:spPr>
        <p:txBody>
          <a:bodyPr wrap="square" rtlCol="0">
            <a:spAutoFit/>
          </a:bodyPr>
          <a:lstStyle/>
          <a:p>
            <a:r>
              <a:rPr lang="en-GB" sz="2400" dirty="0" smtClean="0"/>
              <a:t>Use </a:t>
            </a:r>
            <a:r>
              <a:rPr lang="en-GB" sz="2400" dirty="0" err="1" smtClean="0"/>
              <a:t>photoshop</a:t>
            </a:r>
            <a:r>
              <a:rPr lang="en-GB" sz="2400" dirty="0" smtClean="0"/>
              <a:t> to experiment with your best texture photos.</a:t>
            </a:r>
          </a:p>
          <a:p>
            <a:r>
              <a:rPr lang="en-GB" sz="2400" dirty="0" smtClean="0"/>
              <a:t>Use the following tools:</a:t>
            </a:r>
          </a:p>
          <a:p>
            <a:r>
              <a:rPr lang="en-GB" sz="2400" dirty="0" smtClean="0"/>
              <a:t>Levels</a:t>
            </a:r>
          </a:p>
          <a:p>
            <a:r>
              <a:rPr lang="en-GB" sz="2400" dirty="0" smtClean="0"/>
              <a:t>Cropping</a:t>
            </a:r>
          </a:p>
          <a:p>
            <a:r>
              <a:rPr lang="en-GB" sz="2400" dirty="0" smtClean="0"/>
              <a:t>Grayscale</a:t>
            </a:r>
          </a:p>
          <a:p>
            <a:r>
              <a:rPr lang="en-GB" sz="2400" dirty="0" smtClean="0"/>
              <a:t>Brightness/contrast</a:t>
            </a:r>
            <a:endParaRPr lang="en-GB" sz="2400" dirty="0"/>
          </a:p>
        </p:txBody>
      </p:sp>
      <p:sp>
        <p:nvSpPr>
          <p:cNvPr id="6" name="TextBox 5"/>
          <p:cNvSpPr txBox="1"/>
          <p:nvPr/>
        </p:nvSpPr>
        <p:spPr>
          <a:xfrm>
            <a:off x="179512" y="4076056"/>
            <a:ext cx="4965340" cy="2677656"/>
          </a:xfrm>
          <a:prstGeom prst="rect">
            <a:avLst/>
          </a:prstGeom>
          <a:solidFill>
            <a:srgbClr val="92D050"/>
          </a:solidFill>
        </p:spPr>
        <p:txBody>
          <a:bodyPr wrap="square" rtlCol="0">
            <a:spAutoFit/>
          </a:bodyPr>
          <a:lstStyle/>
          <a:p>
            <a:r>
              <a:rPr lang="en-GB" sz="2400" dirty="0" smtClean="0"/>
              <a:t>I am looking for:</a:t>
            </a:r>
          </a:p>
          <a:p>
            <a:r>
              <a:rPr lang="en-GB" sz="2400" dirty="0" smtClean="0"/>
              <a:t>A link to Karl </a:t>
            </a:r>
            <a:r>
              <a:rPr lang="en-GB" sz="2400" dirty="0" err="1" smtClean="0"/>
              <a:t>Blossfeldt</a:t>
            </a:r>
            <a:r>
              <a:rPr lang="en-GB" sz="2400" dirty="0" smtClean="0"/>
              <a:t>, </a:t>
            </a:r>
          </a:p>
          <a:p>
            <a:r>
              <a:rPr lang="en-GB" sz="2400" dirty="0" smtClean="0"/>
              <a:t>Texture to emphasised</a:t>
            </a:r>
          </a:p>
          <a:p>
            <a:r>
              <a:rPr lang="en-GB" sz="2400" dirty="0" smtClean="0"/>
              <a:t>Screenshots of the techniques you have used.</a:t>
            </a:r>
          </a:p>
          <a:p>
            <a:r>
              <a:rPr lang="en-GB" sz="2400" dirty="0" smtClean="0"/>
              <a:t>Written explanation of why you have changed your photo.</a:t>
            </a:r>
            <a:endParaRPr lang="en-GB" sz="2400" dirty="0"/>
          </a:p>
        </p:txBody>
      </p:sp>
      <p:pic>
        <p:nvPicPr>
          <p:cNvPr id="7" name="Picture 2" descr="I:\DCIM\104CANON\IMG_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597188" y="1006091"/>
            <a:ext cx="3095328" cy="20635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DCIM\104CANON\IMG_004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2000"/>
                    </a14:imgEffect>
                    <a14:imgEffect>
                      <a14:saturation sat="0"/>
                    </a14:imgEffect>
                    <a14:imgEffect>
                      <a14:brightnessContrast bright="24000" contrast="38000"/>
                    </a14:imgEffect>
                  </a14:imgLayer>
                </a14:imgProps>
              </a:ext>
              <a:ext uri="{28A0092B-C50C-407E-A947-70E740481C1C}">
                <a14:useLocalDpi xmlns:a14="http://schemas.microsoft.com/office/drawing/2010/main" val="0"/>
              </a:ext>
            </a:extLst>
          </a:blip>
          <a:srcRect/>
          <a:stretch>
            <a:fillRect/>
          </a:stretch>
        </p:blipFill>
        <p:spPr bwMode="auto">
          <a:xfrm rot="5400000">
            <a:off x="5401198" y="3542674"/>
            <a:ext cx="3706380" cy="2470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creen Clipping"/>
          <p:cNvPicPr>
            <a:picLocks noChangeAspect="1"/>
          </p:cNvPicPr>
          <p:nvPr/>
        </p:nvPicPr>
        <p:blipFill rotWithShape="1">
          <a:blip r:embed="rId5">
            <a:extLst>
              <a:ext uri="{28A0092B-C50C-407E-A947-70E740481C1C}">
                <a14:useLocalDpi xmlns:a14="http://schemas.microsoft.com/office/drawing/2010/main" val="0"/>
              </a:ext>
            </a:extLst>
          </a:blip>
          <a:srcRect l="52656" t="7422" b="18792"/>
          <a:stretch/>
        </p:blipFill>
        <p:spPr>
          <a:xfrm>
            <a:off x="6300192" y="396297"/>
            <a:ext cx="2412158" cy="2344138"/>
          </a:xfrm>
          <a:prstGeom prst="rect">
            <a:avLst/>
          </a:prstGeom>
        </p:spPr>
      </p:pic>
    </p:spTree>
    <p:extLst>
      <p:ext uri="{BB962C8B-B14F-4D97-AF65-F5344CB8AC3E}">
        <p14:creationId xmlns:p14="http://schemas.microsoft.com/office/powerpoint/2010/main" val="9840959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t>Homework</a:t>
            </a:r>
            <a:endParaRPr lang="en-GB" dirty="0"/>
          </a:p>
        </p:txBody>
      </p:sp>
      <p:sp>
        <p:nvSpPr>
          <p:cNvPr id="3" name="Content Placeholder 2"/>
          <p:cNvSpPr>
            <a:spLocks noGrp="1"/>
          </p:cNvSpPr>
          <p:nvPr>
            <p:ph idx="1"/>
          </p:nvPr>
        </p:nvSpPr>
        <p:spPr>
          <a:xfrm>
            <a:off x="395535" y="1113460"/>
            <a:ext cx="8291265" cy="3382482"/>
          </a:xfrm>
        </p:spPr>
        <p:txBody>
          <a:bodyPr>
            <a:normAutofit lnSpcReduction="10000"/>
          </a:bodyPr>
          <a:lstStyle/>
          <a:p>
            <a:r>
              <a:rPr lang="en-GB" dirty="0" smtClean="0"/>
              <a:t>Research Andy Goldsworthy. Collect 4 images of his sculptures of nature </a:t>
            </a:r>
          </a:p>
          <a:p>
            <a:r>
              <a:rPr lang="en-GB" dirty="0" smtClean="0"/>
              <a:t>Put this in a power point slide and email to yourself or bring on a memory stick or SD card or come after school to use a school laptop.</a:t>
            </a:r>
          </a:p>
          <a:p>
            <a:r>
              <a:rPr lang="en-GB" dirty="0" smtClean="0"/>
              <a:t>Underline the words on your key words in art sheet that describe his artwork.</a:t>
            </a:r>
          </a:p>
        </p:txBody>
      </p:sp>
      <p:pic>
        <p:nvPicPr>
          <p:cNvPr id="4" name="Picture 5" descr="M:\pho examples\gold_rowanlev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4563130"/>
            <a:ext cx="2357355" cy="2119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pho examples\SPIR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563130"/>
            <a:ext cx="2344704" cy="2088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M:\pho examples\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184" y="4526951"/>
            <a:ext cx="1886281" cy="215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192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9458" y="3573016"/>
            <a:ext cx="5184576" cy="2862322"/>
          </a:xfrm>
          <a:prstGeom prst="rect">
            <a:avLst/>
          </a:prstGeom>
        </p:spPr>
        <p:txBody>
          <a:bodyPr wrap="square">
            <a:spAutoFit/>
          </a:bodyPr>
          <a:lstStyle/>
          <a:p>
            <a:r>
              <a:rPr lang="en-GB" dirty="0" smtClean="0"/>
              <a:t>Andy Goldsworthy creates sculptures out of natural found objects such as leaves, stones and twigs. He makes them into beautiful structures often repeating shapes and patterns so your eye is drawn into the centre of the sculpture. He photographs his work to record his work as many of the sculptures are delicate and only last for hours or days.</a:t>
            </a:r>
            <a:r>
              <a:rPr lang="en-GB" dirty="0"/>
              <a:t/>
            </a:r>
            <a:br>
              <a:rPr lang="en-GB" dirty="0"/>
            </a:br>
            <a:r>
              <a:rPr lang="en-GB" dirty="0"/>
              <a:t>I particularly like the spirals which he emphasised using strong </a:t>
            </a:r>
            <a:r>
              <a:rPr lang="en-GB" dirty="0" smtClean="0"/>
              <a:t>colours. I </a:t>
            </a:r>
            <a:r>
              <a:rPr lang="en-GB" dirty="0"/>
              <a:t>will use this way of </a:t>
            </a:r>
            <a:r>
              <a:rPr lang="en-GB" dirty="0" smtClean="0"/>
              <a:t>creating shapes and patterns </a:t>
            </a:r>
            <a:r>
              <a:rPr lang="en-GB" dirty="0"/>
              <a:t>in my own photography. </a:t>
            </a:r>
          </a:p>
        </p:txBody>
      </p:sp>
      <p:sp>
        <p:nvSpPr>
          <p:cNvPr id="8" name="TextBox 7"/>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
        <p:nvSpPr>
          <p:cNvPr id="6" name="Right Arrow 5"/>
          <p:cNvSpPr/>
          <p:nvPr/>
        </p:nvSpPr>
        <p:spPr>
          <a:xfrm>
            <a:off x="171084" y="404664"/>
            <a:ext cx="475252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Click on 1 of your Goldsworthy images, right click and save as a picture, call it Goldsworthy 1 in your large media file store , still life. Repeat this for the other images, calling them 2 – 4.</a:t>
            </a:r>
          </a:p>
          <a:p>
            <a:r>
              <a:rPr lang="en-GB" sz="1600" dirty="0" smtClean="0">
                <a:solidFill>
                  <a:schemeClr val="tx1"/>
                </a:solidFill>
              </a:rPr>
              <a:t>On your </a:t>
            </a:r>
            <a:r>
              <a:rPr lang="en-GB" sz="1600" dirty="0" err="1" smtClean="0">
                <a:solidFill>
                  <a:schemeClr val="tx1"/>
                </a:solidFill>
              </a:rPr>
              <a:t>weebly</a:t>
            </a:r>
            <a:r>
              <a:rPr lang="en-GB" sz="1600" dirty="0" smtClean="0">
                <a:solidFill>
                  <a:schemeClr val="tx1"/>
                </a:solidFill>
              </a:rPr>
              <a:t> site create a title Andy Goldsworthy, drag in a slide show and upload the four images</a:t>
            </a:r>
          </a:p>
          <a:p>
            <a:endParaRPr lang="en-GB" sz="1600" dirty="0">
              <a:solidFill>
                <a:schemeClr val="tx1"/>
              </a:solidFill>
            </a:endParaRPr>
          </a:p>
        </p:txBody>
      </p:sp>
      <p:sp>
        <p:nvSpPr>
          <p:cNvPr id="7" name="Right Arrow 6"/>
          <p:cNvSpPr/>
          <p:nvPr/>
        </p:nvSpPr>
        <p:spPr>
          <a:xfrm>
            <a:off x="4391472" y="260648"/>
            <a:ext cx="475252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Write about Goldsworthy’s style and techniques. Use your eyes and the writing frame. Describe what you see and what you like.</a:t>
            </a:r>
          </a:p>
          <a:p>
            <a:r>
              <a:rPr lang="en-GB" sz="1600" dirty="0" smtClean="0">
                <a:solidFill>
                  <a:schemeClr val="tx1"/>
                </a:solidFill>
              </a:rPr>
              <a:t>Use the writing frame to help you.</a:t>
            </a:r>
          </a:p>
          <a:p>
            <a:endParaRPr lang="en-GB" sz="1600" dirty="0">
              <a:solidFill>
                <a:schemeClr val="tx1"/>
              </a:solidFill>
            </a:endParaRPr>
          </a:p>
        </p:txBody>
      </p:sp>
      <p:pic>
        <p:nvPicPr>
          <p:cNvPr id="10" name="Picture 5" descr="M:\pho examples\gold_rowanlev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42" y="4729748"/>
            <a:ext cx="2357355" cy="21195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M:\pho exampl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356992"/>
            <a:ext cx="1886281" cy="215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247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pic>
        <p:nvPicPr>
          <p:cNvPr id="10" name="Picture 5" descr="M:\pho examples\gold_rowanlev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4365104"/>
            <a:ext cx="2664296" cy="2395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M:\pho exampl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223" y="1180217"/>
            <a:ext cx="2786777" cy="31848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9512" y="4076056"/>
            <a:ext cx="4965340" cy="2677656"/>
          </a:xfrm>
          <a:prstGeom prst="rect">
            <a:avLst/>
          </a:prstGeom>
          <a:solidFill>
            <a:srgbClr val="92D050"/>
          </a:solidFill>
        </p:spPr>
        <p:txBody>
          <a:bodyPr wrap="square" rtlCol="0">
            <a:spAutoFit/>
          </a:bodyPr>
          <a:lstStyle/>
          <a:p>
            <a:r>
              <a:rPr lang="en-GB" sz="2400" dirty="0" smtClean="0"/>
              <a:t>I am looking for:</a:t>
            </a:r>
          </a:p>
          <a:p>
            <a:r>
              <a:rPr lang="en-GB" sz="2400" dirty="0" smtClean="0"/>
              <a:t>A link to Andy Goldsworthy, </a:t>
            </a:r>
          </a:p>
          <a:p>
            <a:r>
              <a:rPr lang="en-GB" sz="2400" dirty="0" smtClean="0"/>
              <a:t>Shapes that are repeated</a:t>
            </a:r>
          </a:p>
          <a:p>
            <a:r>
              <a:rPr lang="en-GB" sz="2400" dirty="0" smtClean="0"/>
              <a:t>Colour to be used to make patterns</a:t>
            </a:r>
          </a:p>
          <a:p>
            <a:r>
              <a:rPr lang="en-GB" sz="2400" dirty="0" smtClean="0"/>
              <a:t>Clear photographs taken from above – you will have to stand right over the sculpture.</a:t>
            </a:r>
            <a:endParaRPr lang="en-GB" sz="2400" dirty="0"/>
          </a:p>
        </p:txBody>
      </p:sp>
      <p:sp>
        <p:nvSpPr>
          <p:cNvPr id="6" name="TextBox 5"/>
          <p:cNvSpPr txBox="1"/>
          <p:nvPr/>
        </p:nvSpPr>
        <p:spPr>
          <a:xfrm>
            <a:off x="251520" y="980728"/>
            <a:ext cx="4608512" cy="3046988"/>
          </a:xfrm>
          <a:prstGeom prst="rect">
            <a:avLst/>
          </a:prstGeom>
          <a:solidFill>
            <a:schemeClr val="accent1">
              <a:lumMod val="40000"/>
              <a:lumOff val="60000"/>
            </a:schemeClr>
          </a:solidFill>
        </p:spPr>
        <p:txBody>
          <a:bodyPr wrap="square" rtlCol="0">
            <a:spAutoFit/>
          </a:bodyPr>
          <a:lstStyle/>
          <a:p>
            <a:r>
              <a:rPr lang="en-GB" sz="2400" dirty="0" smtClean="0"/>
              <a:t>Photoshoot  in Southampton Common or in the school grounds</a:t>
            </a:r>
          </a:p>
          <a:p>
            <a:r>
              <a:rPr lang="en-GB" sz="2400" dirty="0" smtClean="0"/>
              <a:t>In groups of 2 or 3 create 2 sculptures inspired by Andy Goldsworthy.</a:t>
            </a:r>
          </a:p>
          <a:p>
            <a:r>
              <a:rPr lang="en-GB" sz="2400" dirty="0" smtClean="0"/>
              <a:t>Photograph the sculpture.</a:t>
            </a:r>
          </a:p>
          <a:p>
            <a:r>
              <a:rPr lang="en-GB" sz="2400" dirty="0" smtClean="0"/>
              <a:t>Upload the photos onto your website.</a:t>
            </a:r>
            <a:endParaRPr lang="en-GB" sz="2400" dirty="0"/>
          </a:p>
        </p:txBody>
      </p:sp>
    </p:spTree>
    <p:extLst>
      <p:ext uri="{BB962C8B-B14F-4D97-AF65-F5344CB8AC3E}">
        <p14:creationId xmlns:p14="http://schemas.microsoft.com/office/powerpoint/2010/main" val="158734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639341"/>
            <a:ext cx="8229600" cy="4525963"/>
          </a:xfrm>
        </p:spPr>
        <p:txBody>
          <a:bodyPr/>
          <a:lstStyle/>
          <a:p>
            <a:endParaRPr lang="en-GB" dirty="0"/>
          </a:p>
        </p:txBody>
      </p:sp>
      <p:sp>
        <p:nvSpPr>
          <p:cNvPr id="4" name="Rectangle 3"/>
          <p:cNvSpPr/>
          <p:nvPr/>
        </p:nvSpPr>
        <p:spPr>
          <a:xfrm>
            <a:off x="827584" y="5877272"/>
            <a:ext cx="7488832" cy="1384995"/>
          </a:xfrm>
          <a:prstGeom prst="rect">
            <a:avLst/>
          </a:prstGeom>
        </p:spPr>
        <p:txBody>
          <a:bodyPr wrap="square">
            <a:spAutoFit/>
          </a:bodyPr>
          <a:lstStyle/>
          <a:p>
            <a:r>
              <a:rPr lang="en-GB" sz="2800" dirty="0" smtClean="0"/>
              <a:t>First ever selfie: Taken by Robert Cornelius in 1839</a:t>
            </a:r>
            <a:r>
              <a:rPr lang="en-GB" sz="2800" dirty="0"/>
              <a:t/>
            </a:r>
            <a:br>
              <a:rPr lang="en-GB" sz="2800" dirty="0"/>
            </a:br>
            <a:r>
              <a:rPr lang="en-GB" sz="2800" dirty="0"/>
              <a:t/>
            </a:r>
            <a:br>
              <a:rPr lang="en-GB" sz="2800" dirty="0"/>
            </a:br>
            <a:endParaRPr lang="en-GB" sz="2800" dirty="0"/>
          </a:p>
        </p:txBody>
      </p:sp>
      <p:pic>
        <p:nvPicPr>
          <p:cNvPr id="3074" name="Picture 2" descr="http://www.curious-eye.com/images/daguerre5.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36024"/>
            <a:ext cx="4320481" cy="544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419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1052736"/>
            <a:ext cx="6912768" cy="3970318"/>
          </a:xfrm>
          <a:prstGeom prst="rect">
            <a:avLst/>
          </a:prstGeom>
        </p:spPr>
        <p:txBody>
          <a:bodyPr wrap="square">
            <a:spAutoFit/>
          </a:bodyPr>
          <a:lstStyle/>
          <a:p>
            <a:r>
              <a:rPr lang="en-GB" sz="2800" dirty="0"/>
              <a:t>Half Term homework.</a:t>
            </a:r>
          </a:p>
          <a:p>
            <a:r>
              <a:rPr lang="en-GB" sz="2800" dirty="0"/>
              <a:t>Take at least 20 photograph of objects that are personal to you</a:t>
            </a:r>
            <a:r>
              <a:rPr lang="en-GB" sz="2800" dirty="0" smtClean="0"/>
              <a:t>.</a:t>
            </a:r>
          </a:p>
          <a:p>
            <a:r>
              <a:rPr lang="en-GB" sz="2800" dirty="0" smtClean="0"/>
              <a:t>For example:</a:t>
            </a:r>
          </a:p>
          <a:p>
            <a:r>
              <a:rPr lang="en-GB" sz="2800" dirty="0" smtClean="0"/>
              <a:t>Objects that you use everyday – toothbrush, hairbrush, make up, clothes</a:t>
            </a:r>
          </a:p>
          <a:p>
            <a:r>
              <a:rPr lang="en-GB" sz="2800" dirty="0" smtClean="0"/>
              <a:t>Objects that are special to you – trophies, family heirloom, keepsakes from your childhood</a:t>
            </a:r>
            <a:endParaRPr lang="en-GB" sz="2800" dirty="0"/>
          </a:p>
        </p:txBody>
      </p:sp>
    </p:spTree>
    <p:extLst>
      <p:ext uri="{BB962C8B-B14F-4D97-AF65-F5344CB8AC3E}">
        <p14:creationId xmlns:p14="http://schemas.microsoft.com/office/powerpoint/2010/main" val="123003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1043608" y="5949280"/>
            <a:ext cx="6552728" cy="830997"/>
          </a:xfrm>
          <a:prstGeom prst="rect">
            <a:avLst/>
          </a:prstGeom>
        </p:spPr>
        <p:txBody>
          <a:bodyPr wrap="square">
            <a:spAutoFit/>
          </a:bodyPr>
          <a:lstStyle/>
          <a:p>
            <a:pPr algn="ctr"/>
            <a:r>
              <a:rPr lang="en-GB" sz="2400" dirty="0"/>
              <a:t>President Obama and David Cameron and </a:t>
            </a:r>
            <a:r>
              <a:rPr lang="en-GB" sz="2400" dirty="0" err="1"/>
              <a:t>Helle</a:t>
            </a:r>
            <a:r>
              <a:rPr lang="en-GB" sz="2400" dirty="0"/>
              <a:t> </a:t>
            </a:r>
            <a:r>
              <a:rPr lang="en-GB" sz="2400" dirty="0" err="1"/>
              <a:t>Thorning</a:t>
            </a:r>
            <a:r>
              <a:rPr lang="en-GB" sz="2400" dirty="0"/>
              <a:t> Schmidt enjoy the selfie</a:t>
            </a:r>
          </a:p>
        </p:txBody>
      </p:sp>
      <p:pic>
        <p:nvPicPr>
          <p:cNvPr id="5122" name="Picture 2" descr="http://www.thetimes.co.uk/tto/multimedia/archive/00488/143421007__488692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548680"/>
            <a:ext cx="8163257" cy="54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714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2286000" y="5661248"/>
            <a:ext cx="4572000" cy="923330"/>
          </a:xfrm>
          <a:prstGeom prst="rect">
            <a:avLst/>
          </a:prstGeom>
        </p:spPr>
        <p:txBody>
          <a:bodyPr>
            <a:spAutoFit/>
          </a:bodyPr>
          <a:lstStyle/>
          <a:p>
            <a:r>
              <a:rPr lang="en-GB" dirty="0"/>
              <a:t>Apollo 12′s Pete Conrad is visible in the helmet of crewmate Al Bean during their moon landing in November 1969. Credit: NASA</a:t>
            </a:r>
          </a:p>
        </p:txBody>
      </p:sp>
      <p:pic>
        <p:nvPicPr>
          <p:cNvPr id="4098" name="Picture 2" descr="http://1.bp.blogspot.com/-GoxMdR_PGSQ/Uov3e5-GavI/AAAAAAAABEw/mgQTpNlRrXI/s1600/luca_parmitano-580x39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32" y="210492"/>
            <a:ext cx="7735199" cy="521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19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5022</Words>
  <Application>Microsoft Office PowerPoint</Application>
  <PresentationFormat>On-screen Show (4:3)</PresentationFormat>
  <Paragraphs>705</Paragraphs>
  <Slides>70</Slides>
  <Notes>2</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How can photography be used?  Why and how is photography used?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world’s first photograph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the site yours by…</vt:lpstr>
      <vt:lpstr>PowerPoint Presentation</vt:lpstr>
      <vt:lpstr>PowerPoint Presentation</vt:lpstr>
      <vt:lpstr>Homework 2 Anna Atkins</vt:lpstr>
      <vt:lpstr>PowerPoint Presentation</vt:lpstr>
      <vt:lpstr>Homework</vt:lpstr>
      <vt:lpstr>PowerPoint Presentation</vt:lpstr>
      <vt:lpstr>PowerPoint Presentation</vt:lpstr>
      <vt:lpstr>PowerPoint Presentation</vt:lpstr>
      <vt:lpstr>PowerPoint Presentation</vt:lpstr>
      <vt:lpstr>PowerPoint Presentation</vt:lpstr>
      <vt:lpstr>Texture</vt:lpstr>
      <vt:lpstr>Revealing Texture</vt:lpstr>
      <vt:lpstr>Nature</vt:lpstr>
      <vt:lpstr>Research Activity</vt:lpstr>
      <vt:lpstr>Homework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lpstr>PowerPoint Presentation</vt:lpstr>
      <vt:lpstr>PowerPoint Presentation</vt:lpstr>
      <vt:lpstr>PowerPoint Presentation</vt:lpstr>
      <vt:lpstr>PowerPoint Presentation</vt:lpstr>
      <vt:lpstr>Homework</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Cadle</dc:creator>
  <cp:lastModifiedBy>Helen Cadle</cp:lastModifiedBy>
  <cp:revision>12</cp:revision>
  <cp:lastPrinted>2016-10-11T08:26:27Z</cp:lastPrinted>
  <dcterms:created xsi:type="dcterms:W3CDTF">2016-08-18T14:34:32Z</dcterms:created>
  <dcterms:modified xsi:type="dcterms:W3CDTF">2016-10-11T12:09:27Z</dcterms:modified>
</cp:coreProperties>
</file>