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330" r:id="rId2"/>
    <p:sldId id="372" r:id="rId3"/>
    <p:sldId id="325" r:id="rId4"/>
    <p:sldId id="326" r:id="rId5"/>
    <p:sldId id="327" r:id="rId6"/>
    <p:sldId id="328" r:id="rId7"/>
    <p:sldId id="303" r:id="rId8"/>
    <p:sldId id="257" r:id="rId9"/>
    <p:sldId id="373" r:id="rId10"/>
    <p:sldId id="374" r:id="rId11"/>
    <p:sldId id="336" r:id="rId12"/>
    <p:sldId id="361" r:id="rId13"/>
    <p:sldId id="337" r:id="rId14"/>
    <p:sldId id="362" r:id="rId15"/>
    <p:sldId id="387" r:id="rId16"/>
    <p:sldId id="339" r:id="rId17"/>
    <p:sldId id="346" r:id="rId18"/>
    <p:sldId id="381" r:id="rId19"/>
    <p:sldId id="382" r:id="rId20"/>
    <p:sldId id="347" r:id="rId21"/>
    <p:sldId id="376" r:id="rId22"/>
    <p:sldId id="378" r:id="rId23"/>
    <p:sldId id="383" r:id="rId24"/>
    <p:sldId id="379" r:id="rId25"/>
    <p:sldId id="388" r:id="rId26"/>
    <p:sldId id="384" r:id="rId27"/>
    <p:sldId id="385" r:id="rId28"/>
    <p:sldId id="392" r:id="rId29"/>
    <p:sldId id="393" r:id="rId30"/>
    <p:sldId id="431" r:id="rId31"/>
    <p:sldId id="394" r:id="rId32"/>
    <p:sldId id="395" r:id="rId33"/>
    <p:sldId id="396" r:id="rId34"/>
    <p:sldId id="397" r:id="rId35"/>
    <p:sldId id="398" r:id="rId36"/>
    <p:sldId id="399" r:id="rId37"/>
    <p:sldId id="400" r:id="rId38"/>
    <p:sldId id="401" r:id="rId39"/>
    <p:sldId id="402" r:id="rId40"/>
    <p:sldId id="418" r:id="rId41"/>
    <p:sldId id="404" r:id="rId42"/>
    <p:sldId id="405" r:id="rId43"/>
    <p:sldId id="406" r:id="rId44"/>
    <p:sldId id="407" r:id="rId45"/>
    <p:sldId id="408" r:id="rId46"/>
    <p:sldId id="409" r:id="rId47"/>
    <p:sldId id="419" r:id="rId48"/>
    <p:sldId id="410" r:id="rId49"/>
    <p:sldId id="432" r:id="rId50"/>
    <p:sldId id="411" r:id="rId51"/>
    <p:sldId id="412" r:id="rId52"/>
    <p:sldId id="413" r:id="rId53"/>
    <p:sldId id="415" r:id="rId54"/>
    <p:sldId id="414" r:id="rId55"/>
    <p:sldId id="416" r:id="rId56"/>
    <p:sldId id="417" r:id="rId57"/>
    <p:sldId id="420" r:id="rId58"/>
    <p:sldId id="371" r:id="rId59"/>
    <p:sldId id="386" r:id="rId60"/>
    <p:sldId id="350" r:id="rId61"/>
    <p:sldId id="352" r:id="rId62"/>
    <p:sldId id="353" r:id="rId63"/>
    <p:sldId id="354" r:id="rId64"/>
    <p:sldId id="355" r:id="rId65"/>
    <p:sldId id="356" r:id="rId66"/>
    <p:sldId id="357" r:id="rId67"/>
    <p:sldId id="358" r:id="rId68"/>
    <p:sldId id="391" r:id="rId69"/>
    <p:sldId id="389" r:id="rId70"/>
    <p:sldId id="390" r:id="rId71"/>
    <p:sldId id="349" r:id="rId72"/>
    <p:sldId id="359" r:id="rId73"/>
    <p:sldId id="360" r:id="rId74"/>
    <p:sldId id="421" r:id="rId75"/>
    <p:sldId id="422" r:id="rId76"/>
    <p:sldId id="423" r:id="rId77"/>
    <p:sldId id="424" r:id="rId78"/>
    <p:sldId id="425" r:id="rId79"/>
    <p:sldId id="426" r:id="rId80"/>
    <p:sldId id="427" r:id="rId81"/>
    <p:sldId id="428" r:id="rId82"/>
    <p:sldId id="429" r:id="rId83"/>
    <p:sldId id="430" r:id="rId84"/>
  </p:sldIdLst>
  <p:sldSz cx="9144000" cy="6858000" type="screen4x3"/>
  <p:notesSz cx="7053263" cy="10180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7336" autoAdjust="0"/>
  </p:normalViewPr>
  <p:slideViewPr>
    <p:cSldViewPr>
      <p:cViewPr>
        <p:scale>
          <a:sx n="60" d="100"/>
          <a:sy n="60" d="100"/>
        </p:scale>
        <p:origin x="-1656" y="-3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55805" cy="509114"/>
          </a:xfrm>
          <a:prstGeom prst="rect">
            <a:avLst/>
          </a:prstGeom>
        </p:spPr>
        <p:txBody>
          <a:bodyPr vert="horz" lIns="94842" tIns="47421" rIns="94842" bIns="47421" rtlCol="0"/>
          <a:lstStyle>
            <a:lvl1pPr algn="l">
              <a:defRPr sz="1200"/>
            </a:lvl1pPr>
          </a:lstStyle>
          <a:p>
            <a:endParaRPr lang="en-GB"/>
          </a:p>
        </p:txBody>
      </p:sp>
      <p:sp>
        <p:nvSpPr>
          <p:cNvPr id="3" name="Date Placeholder 2"/>
          <p:cNvSpPr>
            <a:spLocks noGrp="1"/>
          </p:cNvSpPr>
          <p:nvPr>
            <p:ph type="dt" idx="1"/>
          </p:nvPr>
        </p:nvSpPr>
        <p:spPr>
          <a:xfrm>
            <a:off x="3995797" y="1"/>
            <a:ext cx="3055805" cy="509114"/>
          </a:xfrm>
          <a:prstGeom prst="rect">
            <a:avLst/>
          </a:prstGeom>
        </p:spPr>
        <p:txBody>
          <a:bodyPr vert="horz" lIns="94842" tIns="47421" rIns="94842" bIns="47421" rtlCol="0"/>
          <a:lstStyle>
            <a:lvl1pPr algn="r">
              <a:defRPr sz="1200"/>
            </a:lvl1pPr>
          </a:lstStyle>
          <a:p>
            <a:fld id="{035AB2EF-10F3-4447-A5E4-D3646DA5207A}" type="datetimeFigureOut">
              <a:rPr lang="en-GB" smtClean="0"/>
              <a:t>21/10/2016</a:t>
            </a:fld>
            <a:endParaRPr lang="en-GB"/>
          </a:p>
        </p:txBody>
      </p:sp>
      <p:sp>
        <p:nvSpPr>
          <p:cNvPr id="4" name="Slide Image Placeholder 3"/>
          <p:cNvSpPr>
            <a:spLocks noGrp="1" noRot="1" noChangeAspect="1"/>
          </p:cNvSpPr>
          <p:nvPr>
            <p:ph type="sldImg" idx="2"/>
          </p:nvPr>
        </p:nvSpPr>
        <p:spPr>
          <a:xfrm>
            <a:off x="981075" y="763588"/>
            <a:ext cx="5091113" cy="3817937"/>
          </a:xfrm>
          <a:prstGeom prst="rect">
            <a:avLst/>
          </a:prstGeom>
          <a:noFill/>
          <a:ln w="12700">
            <a:solidFill>
              <a:prstClr val="black"/>
            </a:solidFill>
          </a:ln>
        </p:spPr>
        <p:txBody>
          <a:bodyPr vert="horz" lIns="94842" tIns="47421" rIns="94842" bIns="47421" rtlCol="0" anchor="ctr"/>
          <a:lstStyle/>
          <a:p>
            <a:endParaRPr lang="en-GB"/>
          </a:p>
        </p:txBody>
      </p:sp>
      <p:sp>
        <p:nvSpPr>
          <p:cNvPr id="5" name="Notes Placeholder 4"/>
          <p:cNvSpPr>
            <a:spLocks noGrp="1"/>
          </p:cNvSpPr>
          <p:nvPr>
            <p:ph type="body" sz="quarter" idx="3"/>
          </p:nvPr>
        </p:nvSpPr>
        <p:spPr>
          <a:xfrm>
            <a:off x="705826" y="4835762"/>
            <a:ext cx="5641613" cy="4582024"/>
          </a:xfrm>
          <a:prstGeom prst="rect">
            <a:avLst/>
          </a:prstGeom>
        </p:spPr>
        <p:txBody>
          <a:bodyPr vert="horz" lIns="94842" tIns="47421" rIns="94842" bIns="4742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669887"/>
            <a:ext cx="3055805" cy="509113"/>
          </a:xfrm>
          <a:prstGeom prst="rect">
            <a:avLst/>
          </a:prstGeom>
        </p:spPr>
        <p:txBody>
          <a:bodyPr vert="horz" lIns="94842" tIns="47421" rIns="94842" bIns="47421" rtlCol="0" anchor="b"/>
          <a:lstStyle>
            <a:lvl1pPr algn="l">
              <a:defRPr sz="1200"/>
            </a:lvl1pPr>
          </a:lstStyle>
          <a:p>
            <a:endParaRPr lang="en-GB"/>
          </a:p>
        </p:txBody>
      </p:sp>
      <p:sp>
        <p:nvSpPr>
          <p:cNvPr id="7" name="Slide Number Placeholder 6"/>
          <p:cNvSpPr>
            <a:spLocks noGrp="1"/>
          </p:cNvSpPr>
          <p:nvPr>
            <p:ph type="sldNum" sz="quarter" idx="5"/>
          </p:nvPr>
        </p:nvSpPr>
        <p:spPr>
          <a:xfrm>
            <a:off x="3995797" y="9669887"/>
            <a:ext cx="3055805" cy="509113"/>
          </a:xfrm>
          <a:prstGeom prst="rect">
            <a:avLst/>
          </a:prstGeom>
        </p:spPr>
        <p:txBody>
          <a:bodyPr vert="horz" lIns="94842" tIns="47421" rIns="94842" bIns="47421" rtlCol="0" anchor="b"/>
          <a:lstStyle>
            <a:lvl1pPr algn="r">
              <a:defRPr sz="1200"/>
            </a:lvl1pPr>
          </a:lstStyle>
          <a:p>
            <a:fld id="{A4F9F102-FC8C-440A-A816-56CF796998C3}" type="slidenum">
              <a:rPr lang="en-GB" smtClean="0"/>
              <a:t>‹#›</a:t>
            </a:fld>
            <a:endParaRPr lang="en-GB"/>
          </a:p>
        </p:txBody>
      </p:sp>
    </p:spTree>
    <p:extLst>
      <p:ext uri="{BB962C8B-B14F-4D97-AF65-F5344CB8AC3E}">
        <p14:creationId xmlns:p14="http://schemas.microsoft.com/office/powerpoint/2010/main" val="389736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9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3ECBBD-7138-463F-A3E1-F0550120AB9C}" type="slidenum">
              <a:rPr lang="en-GB" smtClean="0"/>
              <a:pPr fontAlgn="base">
                <a:spcBef>
                  <a:spcPct val="0"/>
                </a:spcBef>
                <a:spcAft>
                  <a:spcPct val="0"/>
                </a:spcAft>
                <a:defRPr/>
              </a:pPr>
              <a:t>3</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76DBA1-74DC-4DD6-93C5-F77AB3EE8642}" type="slidenum">
              <a:rPr lang="en-GB" smtClean="0"/>
              <a:pPr fontAlgn="base">
                <a:spcBef>
                  <a:spcPct val="0"/>
                </a:spcBef>
                <a:spcAft>
                  <a:spcPct val="0"/>
                </a:spcAft>
                <a:defRPr/>
              </a:pPr>
              <a:t>4</a:t>
            </a:fld>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56EA3-EB35-4AAD-BA55-BF931767E456}" type="slidenum">
              <a:rPr lang="en-GB" smtClean="0"/>
              <a:pPr fontAlgn="base">
                <a:spcBef>
                  <a:spcPct val="0"/>
                </a:spcBef>
                <a:spcAft>
                  <a:spcPct val="0"/>
                </a:spcAft>
                <a:defRPr/>
              </a:pPr>
              <a:t>5</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56EA3-EB35-4AAD-BA55-BF931767E456}" type="slidenum">
              <a:rPr lang="en-GB" smtClean="0"/>
              <a:pPr fontAlgn="base">
                <a:spcBef>
                  <a:spcPct val="0"/>
                </a:spcBef>
                <a:spcAft>
                  <a:spcPct val="0"/>
                </a:spcAft>
                <a:defRPr/>
              </a:pPr>
              <a:t>6</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BF9F3F-BE18-4E36-BC46-7EB99DA55572}" type="slidenum">
              <a:rPr lang="en-GB" smtClean="0"/>
              <a:t>7</a:t>
            </a:fld>
            <a:endParaRPr lang="en-GB"/>
          </a:p>
        </p:txBody>
      </p:sp>
    </p:spTree>
    <p:extLst>
      <p:ext uri="{BB962C8B-B14F-4D97-AF65-F5344CB8AC3E}">
        <p14:creationId xmlns:p14="http://schemas.microsoft.com/office/powerpoint/2010/main" val="265108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2BDE2C-EAFC-4BA5-936F-F7704D0FD553}" type="slidenum">
              <a:rPr lang="en-GB" smtClean="0"/>
              <a:t>10</a:t>
            </a:fld>
            <a:endParaRPr lang="en-GB"/>
          </a:p>
        </p:txBody>
      </p:sp>
    </p:spTree>
    <p:extLst>
      <p:ext uri="{BB962C8B-B14F-4D97-AF65-F5344CB8AC3E}">
        <p14:creationId xmlns:p14="http://schemas.microsoft.com/office/powerpoint/2010/main" val="128693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E6A8F31-6715-4157-AE87-82ABD1D8A212}" type="datetimeFigureOut">
              <a:rPr lang="en-GB" smtClean="0"/>
              <a:t>21/10/2016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3180EE-BFA9-47EF-BE30-4663555333D3}" type="slidenum">
              <a:rPr lang="en-GB" smtClean="0"/>
              <a:t>‹#›</a:t>
            </a:fld>
            <a:endParaRPr lang="en-GB"/>
          </a:p>
        </p:txBody>
      </p:sp>
    </p:spTree>
    <p:extLst>
      <p:ext uri="{BB962C8B-B14F-4D97-AF65-F5344CB8AC3E}">
        <p14:creationId xmlns:p14="http://schemas.microsoft.com/office/powerpoint/2010/main" val="1427604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E6A8F31-6715-4157-AE87-82ABD1D8A212}" type="datetimeFigureOut">
              <a:rPr lang="en-GB" smtClean="0"/>
              <a:t>21/10/2016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3180EE-BFA9-47EF-BE30-4663555333D3}" type="slidenum">
              <a:rPr lang="en-GB" smtClean="0"/>
              <a:t>‹#›</a:t>
            </a:fld>
            <a:endParaRPr lang="en-GB"/>
          </a:p>
        </p:txBody>
      </p:sp>
    </p:spTree>
    <p:extLst>
      <p:ext uri="{BB962C8B-B14F-4D97-AF65-F5344CB8AC3E}">
        <p14:creationId xmlns:p14="http://schemas.microsoft.com/office/powerpoint/2010/main" val="1281885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E6A8F31-6715-4157-AE87-82ABD1D8A212}" type="datetimeFigureOut">
              <a:rPr lang="en-GB" smtClean="0"/>
              <a:t>21/10/2016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3180EE-BFA9-47EF-BE30-4663555333D3}" type="slidenum">
              <a:rPr lang="en-GB" smtClean="0"/>
              <a:t>‹#›</a:t>
            </a:fld>
            <a:endParaRPr lang="en-GB"/>
          </a:p>
        </p:txBody>
      </p:sp>
    </p:spTree>
    <p:extLst>
      <p:ext uri="{BB962C8B-B14F-4D97-AF65-F5344CB8AC3E}">
        <p14:creationId xmlns:p14="http://schemas.microsoft.com/office/powerpoint/2010/main" val="1229089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E6A8F31-6715-4157-AE87-82ABD1D8A212}" type="datetimeFigureOut">
              <a:rPr lang="en-GB" smtClean="0"/>
              <a:t>21/10/2016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3180EE-BFA9-47EF-BE30-4663555333D3}" type="slidenum">
              <a:rPr lang="en-GB" smtClean="0"/>
              <a:t>‹#›</a:t>
            </a:fld>
            <a:endParaRPr lang="en-GB"/>
          </a:p>
        </p:txBody>
      </p:sp>
    </p:spTree>
    <p:extLst>
      <p:ext uri="{BB962C8B-B14F-4D97-AF65-F5344CB8AC3E}">
        <p14:creationId xmlns:p14="http://schemas.microsoft.com/office/powerpoint/2010/main" val="1686669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6A8F31-6715-4157-AE87-82ABD1D8A212}" type="datetimeFigureOut">
              <a:rPr lang="en-GB" smtClean="0"/>
              <a:t>21/10/2016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3180EE-BFA9-47EF-BE30-4663555333D3}" type="slidenum">
              <a:rPr lang="en-GB" smtClean="0"/>
              <a:t>‹#›</a:t>
            </a:fld>
            <a:endParaRPr lang="en-GB"/>
          </a:p>
        </p:txBody>
      </p:sp>
    </p:spTree>
    <p:extLst>
      <p:ext uri="{BB962C8B-B14F-4D97-AF65-F5344CB8AC3E}">
        <p14:creationId xmlns:p14="http://schemas.microsoft.com/office/powerpoint/2010/main" val="3068468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E6A8F31-6715-4157-AE87-82ABD1D8A212}" type="datetimeFigureOut">
              <a:rPr lang="en-GB" smtClean="0"/>
              <a:t>21/10/2016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3180EE-BFA9-47EF-BE30-4663555333D3}" type="slidenum">
              <a:rPr lang="en-GB" smtClean="0"/>
              <a:t>‹#›</a:t>
            </a:fld>
            <a:endParaRPr lang="en-GB"/>
          </a:p>
        </p:txBody>
      </p:sp>
    </p:spTree>
    <p:extLst>
      <p:ext uri="{BB962C8B-B14F-4D97-AF65-F5344CB8AC3E}">
        <p14:creationId xmlns:p14="http://schemas.microsoft.com/office/powerpoint/2010/main" val="3183646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E6A8F31-6715-4157-AE87-82ABD1D8A212}" type="datetimeFigureOut">
              <a:rPr lang="en-GB" smtClean="0"/>
              <a:t>21/10/2016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B3180EE-BFA9-47EF-BE30-4663555333D3}" type="slidenum">
              <a:rPr lang="en-GB" smtClean="0"/>
              <a:t>‹#›</a:t>
            </a:fld>
            <a:endParaRPr lang="en-GB"/>
          </a:p>
        </p:txBody>
      </p:sp>
    </p:spTree>
    <p:extLst>
      <p:ext uri="{BB962C8B-B14F-4D97-AF65-F5344CB8AC3E}">
        <p14:creationId xmlns:p14="http://schemas.microsoft.com/office/powerpoint/2010/main" val="19982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E6A8F31-6715-4157-AE87-82ABD1D8A212}" type="datetimeFigureOut">
              <a:rPr lang="en-GB" smtClean="0"/>
              <a:t>21/10/2016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3180EE-BFA9-47EF-BE30-4663555333D3}" type="slidenum">
              <a:rPr lang="en-GB" smtClean="0"/>
              <a:t>‹#›</a:t>
            </a:fld>
            <a:endParaRPr lang="en-GB"/>
          </a:p>
        </p:txBody>
      </p:sp>
    </p:spTree>
    <p:extLst>
      <p:ext uri="{BB962C8B-B14F-4D97-AF65-F5344CB8AC3E}">
        <p14:creationId xmlns:p14="http://schemas.microsoft.com/office/powerpoint/2010/main" val="149633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A8F31-6715-4157-AE87-82ABD1D8A212}" type="datetimeFigureOut">
              <a:rPr lang="en-GB" smtClean="0"/>
              <a:t>21/10/2016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B3180EE-BFA9-47EF-BE30-4663555333D3}" type="slidenum">
              <a:rPr lang="en-GB" smtClean="0"/>
              <a:t>‹#›</a:t>
            </a:fld>
            <a:endParaRPr lang="en-GB"/>
          </a:p>
        </p:txBody>
      </p:sp>
    </p:spTree>
    <p:extLst>
      <p:ext uri="{BB962C8B-B14F-4D97-AF65-F5344CB8AC3E}">
        <p14:creationId xmlns:p14="http://schemas.microsoft.com/office/powerpoint/2010/main" val="2213103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A8F31-6715-4157-AE87-82ABD1D8A212}" type="datetimeFigureOut">
              <a:rPr lang="en-GB" smtClean="0"/>
              <a:t>21/10/2016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3180EE-BFA9-47EF-BE30-4663555333D3}" type="slidenum">
              <a:rPr lang="en-GB" smtClean="0"/>
              <a:t>‹#›</a:t>
            </a:fld>
            <a:endParaRPr lang="en-GB"/>
          </a:p>
        </p:txBody>
      </p:sp>
    </p:spTree>
    <p:extLst>
      <p:ext uri="{BB962C8B-B14F-4D97-AF65-F5344CB8AC3E}">
        <p14:creationId xmlns:p14="http://schemas.microsoft.com/office/powerpoint/2010/main" val="246831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A8F31-6715-4157-AE87-82ABD1D8A212}" type="datetimeFigureOut">
              <a:rPr lang="en-GB" smtClean="0"/>
              <a:t>21/10/2016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3180EE-BFA9-47EF-BE30-4663555333D3}" type="slidenum">
              <a:rPr lang="en-GB" smtClean="0"/>
              <a:t>‹#›</a:t>
            </a:fld>
            <a:endParaRPr lang="en-GB"/>
          </a:p>
        </p:txBody>
      </p:sp>
    </p:spTree>
    <p:extLst>
      <p:ext uri="{BB962C8B-B14F-4D97-AF65-F5344CB8AC3E}">
        <p14:creationId xmlns:p14="http://schemas.microsoft.com/office/powerpoint/2010/main" val="534238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A8F31-6715-4157-AE87-82ABD1D8A212}" type="datetimeFigureOut">
              <a:rPr lang="en-GB" smtClean="0"/>
              <a:t>21/10/2016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180EE-BFA9-47EF-BE30-4663555333D3}" type="slidenum">
              <a:rPr lang="en-GB" smtClean="0"/>
              <a:t>‹#›</a:t>
            </a:fld>
            <a:endParaRPr lang="en-GB"/>
          </a:p>
        </p:txBody>
      </p:sp>
    </p:spTree>
    <p:extLst>
      <p:ext uri="{BB962C8B-B14F-4D97-AF65-F5344CB8AC3E}">
        <p14:creationId xmlns:p14="http://schemas.microsoft.com/office/powerpoint/2010/main" val="374370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w&amp;url=http://berkshiremuseum.org/exhibitions/nature-magnified-photographs-by-andreas-feininger-2/&amp;ei=6UmWVeTkBcqy7QbT4YyAAw&amp;bvm=bv.96952980,d.ZGU&amp;psig=AFQjCNFxvgQkkAYgb3h9IRkKt8euYvJ43A&amp;ust=1435999065157537" TargetMode="External"/><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hyperlink" Target="https://www.google.co.uk/url?sa=i&amp;rct=j&amp;q=&amp;esrc=s&amp;source=images&amp;cd=&amp;cad=rja&amp;uact=8&amp;ved=0CAcQjRw&amp;url=https://www.pinterest.com/pin/478648266619806071/&amp;ei=FUuWVdGIHon67AaY1634Ag&amp;bvm=bv.96952980,d.ZGU&amp;psig=AFQjCNFxvgQkkAYgb3h9IRkKt8euYvJ43A&amp;ust=1435999065157537" TargetMode="External"/><Relationship Id="rId1" Type="http://schemas.openxmlformats.org/officeDocument/2006/relationships/slideLayout" Target="../slideLayouts/slideLayout7.xml"/><Relationship Id="rId6" Type="http://schemas.openxmlformats.org/officeDocument/2006/relationships/hyperlink" Target="https://www.google.co.uk/url?sa=i&amp;rct=j&amp;q=&amp;esrc=s&amp;source=images&amp;cd=&amp;cad=rja&amp;uact=8&amp;ved=0CAcQjRw&amp;url=https://www.pinterest.com/saulomerelles/andreas-feininger/&amp;ei=b0qWVcbaF8Se7gamh5_oAg&amp;bvm=bv.96952980,d.ZGU&amp;psig=AFQjCNFxvgQkkAYgb3h9IRkKt8euYvJ43A&amp;ust=1435999065157537" TargetMode="External"/><Relationship Id="rId5" Type="http://schemas.openxmlformats.org/officeDocument/2006/relationships/image" Target="../media/image30.jpeg"/><Relationship Id="rId4" Type="http://schemas.openxmlformats.org/officeDocument/2006/relationships/hyperlink" Target="http://www.google.co.uk/url?sa=i&amp;rct=j&amp;q=&amp;esrc=s&amp;source=images&amp;cd=&amp;cad=rja&amp;uact=8&amp;ved=0CAcQjRw&amp;url=http://berkshiremuseum.org/exhibitions/nature-magnified-photographs-by-andreas-feininger-2/&amp;ei=FUuWVdGIHon67AaY1634Ag&amp;bvm=bv.96952980,d.ZGU&amp;psig=AFQjCNFxvgQkkAYgb3h9IRkKt8euYvJ43A&amp;ust=1435999065157537" TargetMode="External"/><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co.uk/url?sa=i&amp;rct=j&amp;q=&amp;esrc=s&amp;source=images&amp;cd=&amp;cad=rja&amp;uact=8&amp;ved=0CAcQjRw&amp;url=https://www.pinterest.com/saulomerelles/andreas-feininger/&amp;ei=b0qWVcbaF8Se7gamh5_oAg&amp;bvm=bv.96952980,d.ZGU&amp;psig=AFQjCNFxvgQkkAYgb3h9IRkKt8euYvJ43A&amp;ust=1435999065157537"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hyperlink" Target="https://www.google.co.uk/url?sa=i&amp;rct=j&amp;q=&amp;esrc=s&amp;source=images&amp;cd=&amp;cad=rja&amp;uact=8&amp;ved=0CAcQjRxqFQoTCPvL56bg2MYCFQIq2wodeMAD4A&amp;url=https://www.pinterest.com/pin/328903579008608119/&amp;ei=fgWkVfuUMILU7Ab4gI-ADg&amp;bvm=bv.97653015,d.ZGU&amp;psig=AFQjCNH6yuWE0RDsXGt3FrqldPc9nZxLLQ&amp;ust=1436899035311312"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blogzineinca.wordpress.com/2012/03/31/entrevista-cassio-vasconcellos-segundo-colocado-no-premio-fcw/&amp;ei=g5GRVdKpMoT5UIXjmJgB&amp;bvm=bv.96783405,d.d24&amp;psig=AFQjCNEN8EREKSrqar55ifZX4yx9KCe4xw&amp;ust=1435689559155995" TargetMode="External"/><Relationship Id="rId13"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5.jpeg"/><Relationship Id="rId12" Type="http://schemas.openxmlformats.org/officeDocument/2006/relationships/hyperlink" Target="http://www.google.co.uk/url?sa=i&amp;rct=j&amp;q=&amp;esrc=s&amp;source=images&amp;cd=&amp;cad=rja&amp;uact=8&amp;ved=0CAcQjRw&amp;url=http://www.pavlospavlidis.com/paul-strad.html&amp;ei=3ZWRVfekAsa8UbOJn0g&amp;bvm=bv.96783405,d.d24&amp;psig=AFQjCNFZ3UQQ7ZAbWXlniE3bbahq-TYmHQ&amp;ust=1435690806417619" TargetMode="External"/><Relationship Id="rId2" Type="http://schemas.openxmlformats.org/officeDocument/2006/relationships/hyperlink" Target="http://www.google.co.uk/url?sa=i&amp;rct=j&amp;q=&amp;esrc=s&amp;source=images&amp;cd=&amp;cad=rja&amp;uact=8&amp;ved=0CAcQjRw&amp;url=http://colunas.revistaepocasp.globo.com/centroavante/tag/cassio-vasconcellos/&amp;ei=9ZCRVZaDGMKBUaGYgMgO&amp;bvm=bv.96783405,d.d24&amp;psig=AFQjCNEN8EREKSrqar55ifZX4yx9KCe4xw&amp;ust=1435689559155995" TargetMode="Externa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 Id="rId11" Type="http://schemas.openxmlformats.org/officeDocument/2006/relationships/image" Target="../media/image57.jpeg"/><Relationship Id="rId5" Type="http://schemas.openxmlformats.org/officeDocument/2006/relationships/image" Target="../media/image54.jpeg"/><Relationship Id="rId10" Type="http://schemas.openxmlformats.org/officeDocument/2006/relationships/hyperlink" Target="https://www.google.co.uk/url?sa=i&amp;rct=j&amp;q=&amp;esrc=s&amp;source=images&amp;cd=&amp;cad=rja&amp;uact=8&amp;ved=0CAcQjRw&amp;url=https://en.wikipedia.org/wiki/Paul_Strand&amp;ei=wJWRVZmyI8msU-fsjKAC&amp;bvm=bv.96783405,d.d24&amp;psig=AFQjCNFZ3UQQ7ZAbWXlniE3bbahq-TYmHQ&amp;ust=1435690806417619" TargetMode="External"/><Relationship Id="rId4" Type="http://schemas.openxmlformats.org/officeDocument/2006/relationships/hyperlink" Target="http://www.google.co.uk/url?sa=i&amp;rct=j&amp;q=&amp;esrc=s&amp;source=images&amp;cd=&amp;cad=rja&amp;uact=8&amp;ved=0CAcQjRw&amp;url=http://www.latinamericanart.com/es/obras-de-arte/cassio-vasconcellos-avenida-das-bandeirantes-8-sao-paulo-from-the-series-noturnos.html&amp;ei=9ZCRVZaDGMKBUaGYgMgO&amp;bvm=bv.96783405,d.d24&amp;psig=AFQjCNEN8EREKSrqar55ifZX4yx9KCe4xw&amp;ust=1435689559155995" TargetMode="External"/><Relationship Id="rId9" Type="http://schemas.openxmlformats.org/officeDocument/2006/relationships/image" Target="../media/image5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CAcQjRw&amp;url=http://colunas.revistaepocasp.globo.com/centroavante/tag/cassio-vasconcellos/&amp;ei=9ZCRVZaDGMKBUaGYgMgO&amp;bvm=bv.96783405,d.d24&amp;psig=AFQjCNEN8EREKSrqar55ifZX4yx9KCe4xw&amp;ust=1435689559155995" TargetMode="External"/><Relationship Id="rId13" Type="http://schemas.openxmlformats.org/officeDocument/2006/relationships/image" Target="../media/image64.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 Id="rId2" Type="http://schemas.openxmlformats.org/officeDocument/2006/relationships/hyperlink" Target="https://www.google.co.uk/url?sa=i&amp;rct=j&amp;q=&amp;esrc=s&amp;source=images&amp;cd=&amp;cad=rja&amp;uact=8&amp;ved=0CAcQjRw&amp;url=https://en.wikipedia.org/wiki/Paul_Strand&amp;ei=wJWRVZmyI8msU-fsjKAC&amp;bvm=bv.96783405,d.d24&amp;psig=AFQjCNFZ3UQQ7ZAbWXlniE3bbahq-TYmHQ&amp;ust=1435690806417619" TargetMode="Externa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3.jpeg"/><Relationship Id="rId5" Type="http://schemas.openxmlformats.org/officeDocument/2006/relationships/image" Target="../media/image59.jpeg"/><Relationship Id="rId15" Type="http://schemas.openxmlformats.org/officeDocument/2006/relationships/image" Target="../media/image65.jpeg"/><Relationship Id="rId10" Type="http://schemas.openxmlformats.org/officeDocument/2006/relationships/hyperlink" Target="http://www.google.co.uk/url?sa=i&amp;rct=j&amp;q=&amp;esrc=s&amp;source=images&amp;cd=&amp;cad=rja&amp;uact=8&amp;ved=0CAcQjRw&amp;url=http://www.latinamericanart.com/es/obras-de-arte/cassio-vasconcellos-avenida-das-bandeirantes-8-sao-paulo-from-the-series-noturnos.html&amp;ei=9ZCRVZaDGMKBUaGYgMgO&amp;bvm=bv.96783405,d.d24&amp;psig=AFQjCNEN8EREKSrqar55ifZX4yx9KCe4xw&amp;ust=1435689559155995" TargetMode="External"/><Relationship Id="rId4" Type="http://schemas.openxmlformats.org/officeDocument/2006/relationships/hyperlink" Target="http://www.google.co.uk/url?sa=i&amp;rct=j&amp;q=&amp;esrc=s&amp;source=images&amp;cd=&amp;cad=rja&amp;uact=8&amp;ved=0CAcQjRw&amp;url=http://www.pavlospavlidis.com/paul-strad.html&amp;ei=3ZWRVfekAsa8UbOJn0g&amp;bvm=bv.96783405,d.d24&amp;psig=AFQjCNFZ3UQQ7ZAbWXlniE3bbahq-TYmHQ&amp;ust=1435690806417619" TargetMode="External"/><Relationship Id="rId9" Type="http://schemas.openxmlformats.org/officeDocument/2006/relationships/image" Target="../media/image62.jpeg"/><Relationship Id="rId14" Type="http://schemas.openxmlformats.org/officeDocument/2006/relationships/hyperlink" Target="https://www.google.co.uk/url?sa=i&amp;rct=j&amp;q=&amp;esrc=s&amp;source=images&amp;cd=&amp;cad=rja&amp;uact=8&amp;ved=0CAcQjRw&amp;url=https://blogzineinca.wordpress.com/2012/03/31/entrevista-cassio-vasconcellos-segundo-colocado-no-premio-fcw/&amp;ei=g5GRVdKpMoT5UIXjmJgB&amp;bvm=bv.96783405,d.d24&amp;psig=AFQjCNEN8EREKSrqar55ifZX4yx9KCe4xw&amp;ust=1435689559155995"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69.jpeg"/><Relationship Id="rId2"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hyperlink" Target="https://www.google.co.uk/url?sa=i&amp;rct=j&amp;q=&amp;esrc=s&amp;source=images&amp;cd=&amp;cad=rja&amp;uact=8&amp;ved=0CAcQjRw&amp;url=https://pleasurephoto.wordpress.com/tag/michael-wolf/&amp;ei=upKRVYPHLsL0UsLhueAD&amp;bvm=bv.96783405,d.d24&amp;psig=AFQjCNEXyy7t3UL7MtC0DsSmzO38KliJmw&amp;ust=1435689823854233"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google.co.uk/url?sa=i&amp;rct=j&amp;q=&amp;esrc=s&amp;source=images&amp;cd=&amp;cad=rja&amp;uact=8&amp;ved=0CAcQjRw&amp;url=https://en.wikipedia.org/wiki/Paul_Strand&amp;ei=wJWRVZmyI8msU-fsjKAC&amp;bvm=bv.96783405,d.d24&amp;psig=AFQjCNFZ3UQQ7ZAbWXlniE3bbahq-TYmHQ&amp;ust=1435690806417619" TargetMode="Externa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google.co.uk/url?sa=i&amp;rct=j&amp;q=&amp;esrc=s&amp;source=images&amp;cd=&amp;cad=rja&amp;uact=8&amp;ved=0CAcQjRw&amp;url=https://en.wikipedia.org/wiki/Paul_Strand&amp;ei=wJWRVZmyI8msU-fsjKAC&amp;bvm=bv.96783405,d.d24&amp;psig=AFQjCNFZ3UQQ7ZAbWXlniE3bbahq-TYmHQ&amp;ust=1435690806417619"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hyperlink" Target="https://www.google.co.uk/url?sa=i&amp;rct=j&amp;q=&amp;esrc=s&amp;source=images&amp;cd=&amp;cad=rja&amp;uact=8&amp;ved=0CAcQjRw&amp;url=https://en.wikipedia.org/wiki/Paul_Strand&amp;ei=wJWRVZmyI8msU-fsjKAC&amp;bvm=bv.96783405,d.d24&amp;psig=AFQjCNFZ3UQQ7ZAbWXlniE3bbahq-TYmHQ&amp;ust=1435690806417619" TargetMode="Externa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http://www.google.co.uk/url?sa=i&amp;rct=j&amp;q=&amp;esrc=s&amp;source=images&amp;cd=&amp;cad=rja&amp;uact=8&amp;ved=0CAcQjRw&amp;url=http://www.pavlospavlidis.com/paul-strad.html&amp;ei=3ZWRVfekAsa8UbOJn0g&amp;bvm=bv.96783405,d.d24&amp;psig=AFQjCNFZ3UQQ7ZAbWXlniE3bbahq-TYmHQ&amp;ust=1435690806417619"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46.xml.rels><?xml version="1.0" encoding="UTF-8" standalone="yes"?>
<Relationships xmlns="http://schemas.openxmlformats.org/package/2006/relationships"><Relationship Id="rId2" Type="http://schemas.openxmlformats.org/officeDocument/2006/relationships/hyperlink" Target="http://www.ushphotographygcse.weebly.co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w&amp;url=http://www.latinamericanart.com/es/obras-de-arte/cassio-vasconcellos-avenida-das-bandeirantes-8-sao-paulo-from-the-series-noturnos.html&amp;ei=9ZCRVZaDGMKBUaGYgMgO&amp;bvm=bv.96783405,d.d24&amp;psig=AFQjCNEN8EREKSrqar55ifZX4yx9KCe4xw&amp;ust=1435689559155995"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co.uk/url?sa=i&amp;rct=j&amp;q=&amp;esrc=s&amp;source=images&amp;cd=&amp;cad=rja&amp;uact=8&amp;ved=0CAcQjRw&amp;url=http://www.latinamericanart.com/es/obras-de-arte/cassio-vasconcellos-avenida-das-bandeirantes-8-sao-paulo-from-the-series-noturnos.html&amp;ei=9ZCRVZaDGMKBUaGYgMgO&amp;bvm=bv.96783405,d.d24&amp;psig=AFQjCNEN8EREKSrqar55ifZX4yx9KCe4xw&amp;ust=1435689559155995"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blogzineinca.wordpress.com/2012/03/31/entrevista-cassio-vasconcellos-segundo-colocado-no-premio-fcw/&amp;ei=g5GRVdKpMoT5UIXjmJgB&amp;bvm=bv.96783405,d.d24&amp;psig=AFQjCNEN8EREKSrqar55ifZX4yx9KCe4xw&amp;ust=1435689559155995" TargetMode="External"/><Relationship Id="rId3" Type="http://schemas.openxmlformats.org/officeDocument/2006/relationships/image" Target="../media/image54.jpeg"/><Relationship Id="rId7" Type="http://schemas.openxmlformats.org/officeDocument/2006/relationships/image" Target="../media/image77.jpeg"/><Relationship Id="rId2" Type="http://schemas.openxmlformats.org/officeDocument/2006/relationships/hyperlink" Target="http://www.google.co.uk/url?sa=i&amp;rct=j&amp;q=&amp;esrc=s&amp;source=images&amp;cd=&amp;cad=rja&amp;uact=8&amp;ved=0CAcQjRw&amp;url=http://www.latinamericanart.com/es/obras-de-arte/cassio-vasconcellos-avenida-das-bandeirantes-8-sao-paulo-from-the-series-noturnos.html&amp;ei=9ZCRVZaDGMKBUaGYgMgO&amp;bvm=bv.96783405,d.d24&amp;psig=AFQjCNEN8EREKSrqar55ifZX4yx9KCe4xw&amp;ust=1435689559155995" TargetMode="External"/><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 Id="rId5" Type="http://schemas.openxmlformats.org/officeDocument/2006/relationships/image" Target="../media/image76.jpeg"/><Relationship Id="rId4" Type="http://schemas.openxmlformats.org/officeDocument/2006/relationships/hyperlink" Target="http://www.google.co.uk/url?sa=i&amp;rct=j&amp;q=&amp;esrc=s&amp;source=images&amp;cd=&amp;cad=rja&amp;uact=8&amp;ved=0CAcQjRw&amp;url=http://colunas.revistaepocasp.globo.com/centroavante/tag/cassio-vasconcellos/&amp;ei=9ZCRVZaDGMKBUaGYgMgO&amp;bvm=bv.96783405,d.d24&amp;psig=AFQjCNEN8EREKSrqar55ifZX4yx9KCe4xw&amp;ust=1435689559155995" TargetMode="External"/><Relationship Id="rId9" Type="http://schemas.openxmlformats.org/officeDocument/2006/relationships/image" Target="../media/image7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4.png"/><Relationship Id="rId3" Type="http://schemas.openxmlformats.org/officeDocument/2006/relationships/image" Target="../media/image80.jpeg"/><Relationship Id="rId7" Type="http://schemas.openxmlformats.org/officeDocument/2006/relationships/image" Target="../media/image82.jpeg"/><Relationship Id="rId12" Type="http://schemas.openxmlformats.org/officeDocument/2006/relationships/image" Target="../media/image77.jpeg"/><Relationship Id="rId2" Type="http://schemas.openxmlformats.org/officeDocument/2006/relationships/image" Target="../media/image79.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 Id="rId5" Type="http://schemas.openxmlformats.org/officeDocument/2006/relationships/image" Target="../media/image81.jpeg"/><Relationship Id="rId10" Type="http://schemas.openxmlformats.org/officeDocument/2006/relationships/image" Target="../media/image76.jpeg"/><Relationship Id="rId4" Type="http://schemas.microsoft.com/office/2007/relationships/hdphoto" Target="../media/hdphoto1.wdp"/><Relationship Id="rId9" Type="http://schemas.openxmlformats.org/officeDocument/2006/relationships/hyperlink" Target="http://www.google.co.uk/url?sa=i&amp;rct=j&amp;q=&amp;esrc=s&amp;source=images&amp;cd=&amp;cad=rja&amp;uact=8&amp;ved=0CAcQjRw&amp;url=http://colunas.revistaepocasp.globo.com/centroavante/tag/cassio-vasconcellos/&amp;ei=9ZCRVZaDGMKBUaGYgMgO&amp;bvm=bv.96783405,d.d24&amp;psig=AFQjCNEN8EREKSrqar55ifZX4yx9KCe4xw&amp;ust=1435689559155995"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8.jpg"/><Relationship Id="rId2"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 Id="rId1" Type="http://schemas.openxmlformats.org/officeDocument/2006/relationships/slideLayout" Target="../slideLayouts/slideLayout2.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9.png"/><Relationship Id="rId2" Type="http://schemas.openxmlformats.org/officeDocument/2006/relationships/hyperlink" Target="http://www.google.co.uk/url?sa=i&amp;rct=j&amp;q=&amp;esrc=s&amp;source=images&amp;cd=&amp;cad=rja&amp;uact=8&amp;ved=0CAcQjRw&amp;url=http://colunas.revistaepocasp.globo.com/centroavante/tag/cassio-vasconcellos/&amp;ei=9ZCRVZaDGMKBUaGYgMgO&amp;bvm=bv.96783405,d.d24&amp;psig=AFQjCNEN8EREKSrqar55ifZX4yx9KCe4xw&amp;ust=1435689559155995" TargetMode="External"/><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77.jpeg"/><Relationship Id="rId4"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s>
</file>

<file path=ppt/slides/_rels/slide58.xml.rels><?xml version="1.0" encoding="UTF-8" standalone="yes"?>
<Relationships xmlns="http://schemas.openxmlformats.org/package/2006/relationships"><Relationship Id="rId2" Type="http://schemas.openxmlformats.org/officeDocument/2006/relationships/hyperlink" Target="http://www.ushphotographygcse.weebly.com/"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eg"/><Relationship Id="rId4" Type="http://schemas.openxmlformats.org/officeDocument/2006/relationships/image" Target="../media/image9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google.co.uk/url?sa=i&amp;rct=j&amp;q=&amp;esrc=s&amp;source=images&amp;cd=&amp;cad=rja&amp;uact=8&amp;ved=0CAcQjRxqFQoTCO-kt9ujkscCFfEX2wodlKEBXg&amp;url=http://lauraletinsky.com/&amp;ei=ly7CVa_9GPGv7AaUw4bwBQ&amp;bvm=bv.99261572,d.ZGU&amp;psig=AFQjCNEK_0RenOVpk-27sgiYgvc-n323Dg&amp;ust=1438875661467122"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google.co.uk/url?sa=i&amp;rct=j&amp;q=&amp;esrc=s&amp;source=images&amp;cd=&amp;cad=rja&amp;uact=8&amp;ved=0CAcQjRxqFQoTCLy23IakkscCFWYq2wod2nIFXg&amp;url=http://303magazine.com/2012/10/wednesday-exposure-laura-letinskys-haunting-exhibit/&amp;ei=8i7CVbz1C-bU7Aba5ZXwBQ&amp;bvm=bv.99261572,d.ZGU&amp;psig=AFQjCNEK_0RenOVpk-27sgiYgvc-n323Dg&amp;ust=1438875661467122"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98.gif"/></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google.co.uk/url?sa=i&amp;rct=j&amp;q=&amp;esrc=s&amp;source=images&amp;cd=&amp;cad=rja&amp;uact=8&amp;ved=0CAcQjRxqFQoTCLy23IakkscCFWYq2wod2nIFXg&amp;url=http://303magazine.com/2012/10/wednesday-exposure-laura-letinskys-haunting-exhibit/&amp;ei=8i7CVbz1C-bU7Aba5ZXwBQ&amp;bvm=bv.99261572,d.ZGU&amp;psig=AFQjCNEK_0RenOVpk-27sgiYgvc-n323Dg&amp;ust=1438875661467122"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CAcQjRxqFQoTCLy23IakkscCFWYq2wod2nIFXg&amp;url=http://303magazine.com/2012/10/wednesday-exposure-laura-letinskys-haunting-exhibit/&amp;ei=8i7CVbz1C-bU7Aba5ZXwBQ&amp;bvm=bv.99261572,d.ZGU&amp;psig=AFQjCNEK_0RenOVpk-27sgiYgvc-n323Dg&amp;ust=1438875661467122"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google.co.uk/url?sa=i&amp;rct=j&amp;q=&amp;esrc=s&amp;source=images&amp;cd=&amp;cad=rja&amp;uact=8&amp;ved=0CAcQjRxqFQoTCLy23IakkscCFWYq2wod2nIFXg&amp;url=http://303magazine.com/2012/10/wednesday-exposure-laura-letinskys-haunting-exhibit/&amp;ei=8i7CVbz1C-bU7Aba5ZXwBQ&amp;bvm=bv.99261572,d.ZGU&amp;psig=AFQjCNEK_0RenOVpk-27sgiYgvc-n323Dg&amp;ust=1438875661467122"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notesSlide" Target="../notesSlides/notesSlide5.xml"/><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jpeg"/><Relationship Id="rId19" Type="http://schemas.openxmlformats.org/officeDocument/2006/relationships/image" Target="../media/image23.pn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www.google.co.uk/url?sa=i&amp;rct=j&amp;q=&amp;esrc=s&amp;source=images&amp;cd=&amp;cad=rja&amp;uact=8&amp;ved=0CAcQjRxqFQoTCI7a2ImpkscCFUhH2wody1gBNA&amp;url=http://www.nytimes.com/2012/10/10/arts/design/laura-letinskys-food-photography.html&amp;ei=NjTCVY7nJMiO7QbLsYWgAw&amp;bvm=bv.99261572,d.ZGU&amp;psig=AFQjCNEK_0RenOVpk-27sgiYgvc-n323Dg&amp;ust=1438875661467122"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9.tmp"/><Relationship Id="rId2" Type="http://schemas.openxmlformats.org/officeDocument/2006/relationships/image" Target="../media/image108.tmp"/><Relationship Id="rId1" Type="http://schemas.openxmlformats.org/officeDocument/2006/relationships/slideLayout" Target="../slideLayouts/slideLayout7.xml"/><Relationship Id="rId6" Type="http://schemas.openxmlformats.org/officeDocument/2006/relationships/image" Target="../media/image112.tmp"/><Relationship Id="rId5" Type="http://schemas.openxmlformats.org/officeDocument/2006/relationships/image" Target="../media/image111.tmp"/><Relationship Id="rId4" Type="http://schemas.openxmlformats.org/officeDocument/2006/relationships/image" Target="../media/image110.tmp"/></Relationships>
</file>

<file path=ppt/slides/_rels/slide73.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image" Target="../media/image108.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google.co.uk/url?sa=i&amp;rct=j&amp;q=&amp;esrc=s&amp;source=images&amp;cd=&amp;cad=rja&amp;uact=8&amp;ved=0CAcQjRw&amp;url=https://en.wikipedia.org/wiki/Paul_Strand&amp;ei=wJWRVZmyI8msU-fsjKAC&amp;bvm=bv.96783405,d.d24&amp;psig=AFQjCNFZ3UQQ7ZAbWXlniE3bbahq-TYmHQ&amp;ust=1435690806417619"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co.uk/url?sa=i&amp;rct=j&amp;q=&amp;esrc=s&amp;source=images&amp;cd=&amp;cad=rja&amp;uact=8&amp;ved=0CAcQjRw&amp;url=http://www.latinamericanart.com/es/obras-de-arte/cassio-vasconcellos-avenida-das-bandeirantes-8-sao-paulo-from-the-series-noturnos.html&amp;ei=9ZCRVZaDGMKBUaGYgMgO&amp;bvm=bv.96783405,d.d24&amp;psig=AFQjCNEN8EREKSrqar55ifZX4yx9KCe4xw&amp;ust=1435689559155995"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CAcQjRw&amp;url=https://blogzineinca.wordpress.com/2012/03/31/entrevista-cassio-vasconcellos-segundo-colocado-no-premio-fcw/&amp;ei=g5GRVdKpMoT5UIXjmJgB&amp;bvm=bv.96783405,d.d24&amp;psig=AFQjCNEN8EREKSrqar55ifZX4yx9KCe4xw&amp;ust=1435689559155995" TargetMode="External"/><Relationship Id="rId3" Type="http://schemas.openxmlformats.org/officeDocument/2006/relationships/image" Target="../media/image54.jpeg"/><Relationship Id="rId7" Type="http://schemas.openxmlformats.org/officeDocument/2006/relationships/image" Target="../media/image77.jpeg"/><Relationship Id="rId2" Type="http://schemas.openxmlformats.org/officeDocument/2006/relationships/hyperlink" Target="http://www.google.co.uk/url?sa=i&amp;rct=j&amp;q=&amp;esrc=s&amp;source=images&amp;cd=&amp;cad=rja&amp;uact=8&amp;ved=0CAcQjRw&amp;url=http://www.latinamericanart.com/es/obras-de-arte/cassio-vasconcellos-avenida-das-bandeirantes-8-sao-paulo-from-the-series-noturnos.html&amp;ei=9ZCRVZaDGMKBUaGYgMgO&amp;bvm=bv.96783405,d.d24&amp;psig=AFQjCNEN8EREKSrqar55ifZX4yx9KCe4xw&amp;ust=1435689559155995" TargetMode="External"/><Relationship Id="rId1" Type="http://schemas.openxmlformats.org/officeDocument/2006/relationships/slideLayout" Target="../slideLayouts/slideLayout7.xml"/><Relationship Id="rId6" Type="http://schemas.openxmlformats.org/officeDocument/2006/relationships/hyperlink" Target="http://www.google.co.uk/url?sa=i&amp;rct=j&amp;q=&amp;esrc=s&amp;source=images&amp;cd=&amp;cad=rja&amp;uact=8&amp;ved=0CAcQjRw&amp;url=http://www.catalogodasartes.com.br/Avaliacoes2.asp?Pesquisar%3D1%26cboArtista%3DC%E1ssio%20Vasconcellos%20-%20Cassio%20Vasconcellos%20-%20Vasconcelos%26sPasta%3D@Obras%26rdTipoObra%3D3&amp;ei=9ZCRVZaDGMKBUaGYgMgO&amp;bvm=bv.96783405,d.d24&amp;psig=AFQjCNEN8EREKSrqar55ifZX4yx9KCe4xw&amp;ust=1435689559155995" TargetMode="External"/><Relationship Id="rId5" Type="http://schemas.openxmlformats.org/officeDocument/2006/relationships/image" Target="../media/image76.jpeg"/><Relationship Id="rId4" Type="http://schemas.openxmlformats.org/officeDocument/2006/relationships/hyperlink" Target="http://www.google.co.uk/url?sa=i&amp;rct=j&amp;q=&amp;esrc=s&amp;source=images&amp;cd=&amp;cad=rja&amp;uact=8&amp;ved=0CAcQjRw&amp;url=http://colunas.revistaepocasp.globo.com/centroavante/tag/cassio-vasconcellos/&amp;ei=9ZCRVZaDGMKBUaGYgMgO&amp;bvm=bv.96783405,d.d24&amp;psig=AFQjCNEN8EREKSrqar55ifZX4yx9KCe4xw&amp;ust=1435689559155995" TargetMode="External"/><Relationship Id="rId9" Type="http://schemas.openxmlformats.org/officeDocument/2006/relationships/image" Target="../media/image78.jpeg"/></Relationships>
</file>

<file path=ppt/slides/_rels/slide7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04664"/>
            <a:ext cx="8136904" cy="6001643"/>
          </a:xfrm>
          <a:prstGeom prst="rect">
            <a:avLst/>
          </a:prstGeom>
          <a:noFill/>
        </p:spPr>
        <p:txBody>
          <a:bodyPr wrap="square" rtlCol="0">
            <a:spAutoFit/>
          </a:bodyPr>
          <a:lstStyle/>
          <a:p>
            <a:r>
              <a:rPr lang="en-GB" sz="3200" dirty="0" smtClean="0"/>
              <a:t>Your GCSE starts today……</a:t>
            </a:r>
          </a:p>
          <a:p>
            <a:endParaRPr lang="en-GB" sz="3200" dirty="0"/>
          </a:p>
          <a:p>
            <a:r>
              <a:rPr lang="en-GB" sz="3200" dirty="0" smtClean="0"/>
              <a:t>60% Coursework  - which is from your classwork and homework throughout </a:t>
            </a:r>
            <a:r>
              <a:rPr lang="en-GB" sz="3200" dirty="0" err="1" smtClean="0"/>
              <a:t>Yr</a:t>
            </a:r>
            <a:r>
              <a:rPr lang="en-GB" sz="3200" dirty="0" smtClean="0"/>
              <a:t> 10 and the first term of Yr11.</a:t>
            </a:r>
          </a:p>
          <a:p>
            <a:endParaRPr lang="en-GB" sz="3200" dirty="0"/>
          </a:p>
          <a:p>
            <a:r>
              <a:rPr lang="en-GB" sz="3200" i="1" dirty="0" smtClean="0"/>
              <a:t>If you miss a lesson or don’t complete homework you will get a lower grade</a:t>
            </a:r>
          </a:p>
          <a:p>
            <a:endParaRPr lang="en-GB" sz="3200" i="1" dirty="0"/>
          </a:p>
          <a:p>
            <a:r>
              <a:rPr lang="en-GB" sz="3200" dirty="0" smtClean="0"/>
              <a:t>40% is a project set by the exam board which is in Term 2 and 2 weeks of Term 3 of Yr11. </a:t>
            </a:r>
          </a:p>
          <a:p>
            <a:endParaRPr lang="en-GB" sz="3200" dirty="0"/>
          </a:p>
        </p:txBody>
      </p:sp>
    </p:spTree>
    <p:extLst>
      <p:ext uri="{BB962C8B-B14F-4D97-AF65-F5344CB8AC3E}">
        <p14:creationId xmlns:p14="http://schemas.microsoft.com/office/powerpoint/2010/main" val="22747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2478" y="332656"/>
            <a:ext cx="8640960" cy="248113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dirty="0" smtClean="0"/>
              <a:t>Set up your website:</a:t>
            </a:r>
          </a:p>
          <a:p>
            <a:pPr marL="0" indent="0">
              <a:buFont typeface="Arial" panose="020B0604020202020204" pitchFamily="34" charset="0"/>
              <a:buNone/>
            </a:pPr>
            <a:r>
              <a:rPr lang="en-GB" sz="2400" dirty="0" smtClean="0"/>
              <a:t>Go to the pages and add standard pages and then rename pages so you have the following;</a:t>
            </a:r>
          </a:p>
          <a:p>
            <a:pPr marL="0" indent="0">
              <a:buFont typeface="Arial" panose="020B0604020202020204" pitchFamily="34" charset="0"/>
              <a:buNone/>
            </a:pPr>
            <a:r>
              <a:rPr lang="en-GB" sz="2400" dirty="0" smtClean="0"/>
              <a:t>Year 9</a:t>
            </a:r>
          </a:p>
          <a:p>
            <a:pPr marL="0" indent="0">
              <a:buFont typeface="Arial" panose="020B0604020202020204" pitchFamily="34" charset="0"/>
              <a:buNone/>
            </a:pPr>
            <a:r>
              <a:rPr lang="en-GB" sz="2400" i="1" dirty="0" smtClean="0"/>
              <a:t>Formal elements</a:t>
            </a:r>
          </a:p>
          <a:p>
            <a:pPr marL="0" indent="0">
              <a:buFont typeface="Arial" panose="020B0604020202020204" pitchFamily="34" charset="0"/>
              <a:buNone/>
            </a:pPr>
            <a:r>
              <a:rPr lang="en-GB" sz="2400" i="1" dirty="0" smtClean="0"/>
              <a:t>Identity</a:t>
            </a:r>
          </a:p>
          <a:p>
            <a:pPr marL="0" indent="0">
              <a:buFont typeface="Arial" panose="020B0604020202020204" pitchFamily="34" charset="0"/>
              <a:buNone/>
            </a:pPr>
            <a:r>
              <a:rPr lang="en-GB" sz="2400" i="1" dirty="0" smtClean="0"/>
              <a:t>Urban</a:t>
            </a:r>
          </a:p>
          <a:p>
            <a:pPr marL="0" indent="0">
              <a:buFont typeface="Arial" panose="020B0604020202020204" pitchFamily="34" charset="0"/>
              <a:buNone/>
            </a:pPr>
            <a:r>
              <a:rPr lang="en-GB" sz="2400" i="1" dirty="0" smtClean="0"/>
              <a:t>Externally set task</a:t>
            </a:r>
          </a:p>
          <a:p>
            <a:pPr marL="0" indent="0">
              <a:buNone/>
            </a:pPr>
            <a:r>
              <a:rPr lang="en-GB" sz="2400" dirty="0"/>
              <a:t>Move the pages you created in year 9 under the year 9 main page</a:t>
            </a:r>
          </a:p>
          <a:p>
            <a:pPr marL="0" indent="0">
              <a:buFont typeface="Arial" panose="020B0604020202020204" pitchFamily="34" charset="0"/>
              <a:buNone/>
            </a:pPr>
            <a:r>
              <a:rPr lang="en-GB" sz="2400" dirty="0" smtClean="0"/>
              <a:t>On the year 9 page insert a text box and type a list of the pages from year 9 – </a:t>
            </a:r>
            <a:r>
              <a:rPr lang="en-GB" sz="2400" i="1" dirty="0" smtClean="0"/>
              <a:t>Natural forms, Still life, Alphabet, Portraits, Edges, Our City</a:t>
            </a:r>
            <a:r>
              <a:rPr lang="en-GB" sz="2400" dirty="0" smtClean="0"/>
              <a:t>.</a:t>
            </a:r>
          </a:p>
          <a:p>
            <a:pPr marL="0" indent="0">
              <a:buFont typeface="Arial" panose="020B0604020202020204" pitchFamily="34" charset="0"/>
              <a:buNone/>
            </a:pPr>
            <a:r>
              <a:rPr lang="en-GB" sz="2400" dirty="0" smtClean="0"/>
              <a:t>Create a link to these pages with the link symbol</a:t>
            </a:r>
          </a:p>
          <a:p>
            <a:pPr marL="0" indent="0">
              <a:buFont typeface="Arial" panose="020B0604020202020204" pitchFamily="34" charset="0"/>
              <a:buNone/>
            </a:pPr>
            <a:endParaRPr lang="en-GB" sz="2400" dirty="0"/>
          </a:p>
        </p:txBody>
      </p:sp>
    </p:spTree>
    <p:extLst>
      <p:ext uri="{BB962C8B-B14F-4D97-AF65-F5344CB8AC3E}">
        <p14:creationId xmlns:p14="http://schemas.microsoft.com/office/powerpoint/2010/main" val="2486580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Make the site yours by…</a:t>
            </a:r>
            <a:endParaRPr lang="en-GB" dirty="0"/>
          </a:p>
        </p:txBody>
      </p:sp>
      <p:sp>
        <p:nvSpPr>
          <p:cNvPr id="3" name="Content Placeholder 2"/>
          <p:cNvSpPr>
            <a:spLocks noGrp="1"/>
          </p:cNvSpPr>
          <p:nvPr>
            <p:ph idx="1"/>
          </p:nvPr>
        </p:nvSpPr>
        <p:spPr/>
        <p:txBody>
          <a:bodyPr/>
          <a:lstStyle/>
          <a:p>
            <a:r>
              <a:rPr lang="en-GB" dirty="0" smtClean="0"/>
              <a:t>Adding your own photos as headers or background.</a:t>
            </a:r>
          </a:p>
          <a:p>
            <a:r>
              <a:rPr lang="en-GB" dirty="0" smtClean="0"/>
              <a:t>Insert a text box on the Home page and write about your interest in photography.</a:t>
            </a:r>
          </a:p>
          <a:p>
            <a:r>
              <a:rPr lang="en-GB" dirty="0" smtClean="0"/>
              <a:t>Create interesting titles for the Formal elements page title.</a:t>
            </a:r>
            <a:endParaRPr lang="en-GB" dirty="0"/>
          </a:p>
        </p:txBody>
      </p:sp>
    </p:spTree>
    <p:extLst>
      <p:ext uri="{BB962C8B-B14F-4D97-AF65-F5344CB8AC3E}">
        <p14:creationId xmlns:p14="http://schemas.microsoft.com/office/powerpoint/2010/main" val="77602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6800" b="16570"/>
          <a:stretch/>
        </p:blipFill>
        <p:spPr bwMode="auto">
          <a:xfrm>
            <a:off x="-1132" y="16799"/>
            <a:ext cx="8796789" cy="6620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1907704" y="2852936"/>
            <a:ext cx="5184576" cy="3672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Upload this image from POOL- students- Art- photography- Yr10- formal elements image</a:t>
            </a:r>
            <a:endParaRPr lang="en-GB" dirty="0"/>
          </a:p>
        </p:txBody>
      </p:sp>
    </p:spTree>
    <p:extLst>
      <p:ext uri="{BB962C8B-B14F-4D97-AF65-F5344CB8AC3E}">
        <p14:creationId xmlns:p14="http://schemas.microsoft.com/office/powerpoint/2010/main" val="696474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0"/>
            <a:ext cx="8640960" cy="6370975"/>
          </a:xfrm>
          <a:prstGeom prst="rect">
            <a:avLst/>
          </a:prstGeom>
          <a:noFill/>
        </p:spPr>
        <p:txBody>
          <a:bodyPr wrap="square" rtlCol="0">
            <a:spAutoFit/>
          </a:bodyPr>
          <a:lstStyle/>
          <a:p>
            <a:r>
              <a:rPr lang="en-GB" sz="2400" dirty="0" smtClean="0"/>
              <a:t>.</a:t>
            </a:r>
          </a:p>
          <a:p>
            <a:r>
              <a:rPr lang="en-GB" sz="2400" dirty="0" smtClean="0"/>
              <a:t>Create a Title – LINE </a:t>
            </a:r>
          </a:p>
          <a:p>
            <a:r>
              <a:rPr lang="en-GB" sz="2400" dirty="0" smtClean="0"/>
              <a:t>Drag in a gallery and upload all of your line photos from your homework</a:t>
            </a:r>
          </a:p>
          <a:p>
            <a:endParaRPr lang="en-GB" sz="2400" dirty="0" smtClean="0"/>
          </a:p>
          <a:p>
            <a:r>
              <a:rPr lang="en-GB" sz="2400" dirty="0" smtClean="0"/>
              <a:t>Create a title – COLOUR</a:t>
            </a:r>
          </a:p>
          <a:p>
            <a:r>
              <a:rPr lang="en-GB" sz="2400" dirty="0" smtClean="0"/>
              <a:t>Drag in a gallery and upload all of your Colour photos from your homework</a:t>
            </a:r>
          </a:p>
          <a:p>
            <a:endParaRPr lang="en-GB" sz="2400" dirty="0"/>
          </a:p>
          <a:p>
            <a:r>
              <a:rPr lang="en-GB" sz="2400" dirty="0" smtClean="0"/>
              <a:t>Create a title – TEXTURE</a:t>
            </a:r>
          </a:p>
          <a:p>
            <a:r>
              <a:rPr lang="en-GB" sz="2400" dirty="0" smtClean="0"/>
              <a:t>Drag in a gallery and upload all of your Texture photos from your homework</a:t>
            </a:r>
          </a:p>
          <a:p>
            <a:endParaRPr lang="en-GB" sz="2400" dirty="0"/>
          </a:p>
          <a:p>
            <a:endParaRPr lang="en-GB" sz="2400" dirty="0" smtClean="0"/>
          </a:p>
          <a:p>
            <a:r>
              <a:rPr lang="en-GB" sz="2400" dirty="0" smtClean="0"/>
              <a:t>Choose the best photo from each section</a:t>
            </a:r>
          </a:p>
          <a:p>
            <a:endParaRPr lang="en-GB" sz="2400" dirty="0"/>
          </a:p>
          <a:p>
            <a:r>
              <a:rPr lang="en-GB" sz="2400" dirty="0" smtClean="0"/>
              <a:t>Open Photoshop and open the 3 best photos</a:t>
            </a:r>
            <a:endParaRPr lang="en-GB" sz="2400" dirty="0"/>
          </a:p>
        </p:txBody>
      </p:sp>
    </p:spTree>
    <p:extLst>
      <p:ext uri="{BB962C8B-B14F-4D97-AF65-F5344CB8AC3E}">
        <p14:creationId xmlns:p14="http://schemas.microsoft.com/office/powerpoint/2010/main" val="2031981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1"/>
          </a:xfrm>
          <a:prstGeom prst="rect">
            <a:avLst/>
          </a:prstGeom>
          <a:solidFill>
            <a:srgbClr val="FFFF00"/>
          </a:solidFill>
          <a:ln>
            <a:solidFill>
              <a:schemeClr val="tx1"/>
            </a:solidFill>
          </a:ln>
        </p:spPr>
        <p:txBody>
          <a:bodyPr wrap="square" rtlCol="0">
            <a:spAutoFit/>
          </a:bodyPr>
          <a:lstStyle/>
          <a:p>
            <a:r>
              <a:rPr lang="en-GB" dirty="0" smtClean="0"/>
              <a:t>L.O. To be able to edit and refine my photographs using </a:t>
            </a:r>
            <a:r>
              <a:rPr lang="en-GB" dirty="0" err="1" smtClean="0"/>
              <a:t>photoshop</a:t>
            </a:r>
            <a:r>
              <a:rPr lang="en-GB" dirty="0" smtClean="0"/>
              <a:t> and the style of other </a:t>
            </a:r>
            <a:r>
              <a:rPr lang="en-GB" dirty="0"/>
              <a:t>p</a:t>
            </a:r>
            <a:r>
              <a:rPr lang="en-GB" dirty="0" smtClean="0"/>
              <a:t>hotographers</a:t>
            </a:r>
            <a:endParaRPr lang="en-GB" dirty="0"/>
          </a:p>
        </p:txBody>
      </p:sp>
      <p:sp>
        <p:nvSpPr>
          <p:cNvPr id="3" name="TextBox 2"/>
          <p:cNvSpPr txBox="1"/>
          <p:nvPr/>
        </p:nvSpPr>
        <p:spPr>
          <a:xfrm>
            <a:off x="56112" y="700967"/>
            <a:ext cx="3024336" cy="2031325"/>
          </a:xfrm>
          <a:prstGeom prst="rect">
            <a:avLst/>
          </a:prstGeom>
          <a:solidFill>
            <a:schemeClr val="accent1">
              <a:lumMod val="40000"/>
              <a:lumOff val="60000"/>
            </a:schemeClr>
          </a:solidFill>
          <a:ln>
            <a:solidFill>
              <a:schemeClr val="tx1"/>
            </a:solidFill>
          </a:ln>
        </p:spPr>
        <p:txBody>
          <a:bodyPr wrap="square" rtlCol="0">
            <a:spAutoFit/>
          </a:bodyPr>
          <a:lstStyle/>
          <a:p>
            <a:r>
              <a:rPr lang="en-GB" dirty="0" smtClean="0"/>
              <a:t>I am looking for:</a:t>
            </a:r>
          </a:p>
          <a:p>
            <a:r>
              <a:rPr lang="en-GB" dirty="0" smtClean="0"/>
              <a:t>Cropping </a:t>
            </a:r>
          </a:p>
          <a:p>
            <a:r>
              <a:rPr lang="en-GB" dirty="0" smtClean="0"/>
              <a:t>Monochrome</a:t>
            </a:r>
          </a:p>
          <a:p>
            <a:r>
              <a:rPr lang="en-GB" dirty="0" smtClean="0"/>
              <a:t>High colour</a:t>
            </a:r>
          </a:p>
          <a:p>
            <a:r>
              <a:rPr lang="en-GB" dirty="0" smtClean="0"/>
              <a:t>Editing that emphasizes LINE, COLOUR and TEXTURE</a:t>
            </a:r>
          </a:p>
          <a:p>
            <a:endParaRPr lang="en-GB" dirty="0"/>
          </a:p>
        </p:txBody>
      </p:sp>
      <p:sp>
        <p:nvSpPr>
          <p:cNvPr id="4" name="Rectangle 3"/>
          <p:cNvSpPr/>
          <p:nvPr/>
        </p:nvSpPr>
        <p:spPr>
          <a:xfrm>
            <a:off x="103859" y="5661248"/>
            <a:ext cx="8936281" cy="923330"/>
          </a:xfrm>
          <a:prstGeom prst="rect">
            <a:avLst/>
          </a:prstGeom>
          <a:solidFill>
            <a:srgbClr val="92D050"/>
          </a:solidFill>
        </p:spPr>
        <p:txBody>
          <a:bodyPr wrap="square">
            <a:spAutoFit/>
          </a:bodyPr>
          <a:lstStyle/>
          <a:p>
            <a:r>
              <a:rPr lang="en-GB" b="1" u="sng" dirty="0"/>
              <a:t>AO2 – 20 marks</a:t>
            </a:r>
            <a:endParaRPr lang="en-GB" dirty="0"/>
          </a:p>
          <a:p>
            <a:r>
              <a:rPr lang="en-GB" dirty="0"/>
              <a:t>Refine your ideas through experimenting and selecting appropriate resources, media, materials, techniques and processes</a:t>
            </a:r>
          </a:p>
        </p:txBody>
      </p:sp>
      <p:pic>
        <p:nvPicPr>
          <p:cNvPr id="3074" name="Picture 2" descr="E:\Photo resources\Portfolio\pinec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70384"/>
            <a:ext cx="1726587" cy="21825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Photo resources\Portfolio\pinecone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03" t="8087" b="9091"/>
          <a:stretch/>
        </p:blipFill>
        <p:spPr bwMode="auto">
          <a:xfrm>
            <a:off x="6365551" y="670384"/>
            <a:ext cx="2661313" cy="31662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Photo resources\Portfolio\pop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297154"/>
            <a:ext cx="3275856" cy="218390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Photo resources\Portfolio\poppy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96" y="3393165"/>
            <a:ext cx="3131840" cy="2087893"/>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3167041" y="4137078"/>
            <a:ext cx="937709"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5802915" y="1637184"/>
            <a:ext cx="937709"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8605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a:t>
            </a:r>
            <a:endParaRPr lang="en-GB" dirty="0"/>
          </a:p>
        </p:txBody>
      </p:sp>
      <p:sp>
        <p:nvSpPr>
          <p:cNvPr id="3" name="Content Placeholder 2"/>
          <p:cNvSpPr>
            <a:spLocks noGrp="1"/>
          </p:cNvSpPr>
          <p:nvPr>
            <p:ph idx="1"/>
          </p:nvPr>
        </p:nvSpPr>
        <p:spPr/>
        <p:txBody>
          <a:bodyPr/>
          <a:lstStyle/>
          <a:p>
            <a:r>
              <a:rPr lang="en-GB" dirty="0" smtClean="0"/>
              <a:t>Research Andreas Feininger. Collect 4 images of his close up photographs of nature </a:t>
            </a:r>
          </a:p>
          <a:p>
            <a:r>
              <a:rPr lang="en-GB" dirty="0" smtClean="0"/>
              <a:t>Put this in a power point slide and email to yourself or bring on a stick or SD card or come after school to use a school laptop.</a:t>
            </a:r>
          </a:p>
        </p:txBody>
      </p:sp>
    </p:spTree>
    <p:extLst>
      <p:ext uri="{BB962C8B-B14F-4D97-AF65-F5344CB8AC3E}">
        <p14:creationId xmlns:p14="http://schemas.microsoft.com/office/powerpoint/2010/main" val="1864019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media-cache-ak0.pinimg.com/originals/1b/72/ed/1b72edfac06ec6d0f9c2950d945955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018" y="4199492"/>
            <a:ext cx="2952328" cy="24293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berkshiremuseum.org/wp-content/themes/berkshiremuseum/scripts/timthumb.php?src=http://berkshiremuseum.org/wp-content/uploads/2013/01/Untitled-smaller-web.jpg&amp;w=560&amp;h=400&amp;zc=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55" y="4259567"/>
            <a:ext cx="3387533" cy="2420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ilmsnotdead.com/wp-content/uploads/2012/04/H4TUD00Z.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8752" y="290540"/>
            <a:ext cx="280987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berkshiremuseum.org/wp-content/themes/berkshiremuseum/scripts/timthumb.php?src=http://berkshiremuseum.org/wp-content/uploads/2013/01/Wentletrap-shell-small.jpg&amp;w=560&amp;h=400&amp;zc=1">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 y="467526"/>
            <a:ext cx="5238750" cy="3743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6718388" y="3425908"/>
            <a:ext cx="2160240" cy="369329"/>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800" b="1" dirty="0" smtClean="0">
                <a:ln w="9525" cap="rnd" cmpd="sng" algn="ctr">
                  <a:noFill/>
                  <a:prstDash val="solid"/>
                  <a:bevel/>
                </a:ln>
                <a:solidFill>
                  <a:schemeClr val="bg1"/>
                </a:solidFill>
                <a:latin typeface="Century" pitchFamily="18" charset="0"/>
                <a:ea typeface="Times New Roman"/>
              </a:rPr>
              <a:t>spirals</a:t>
            </a:r>
            <a:endParaRPr lang="en-GB" sz="1100" b="1" dirty="0">
              <a:ln w="9525" cap="rnd" cmpd="sng" algn="ctr">
                <a:noFill/>
                <a:prstDash val="solid"/>
                <a:bevel/>
              </a:ln>
              <a:solidFill>
                <a:schemeClr val="bg1"/>
              </a:solidFill>
              <a:effectLst/>
              <a:latin typeface="Century" pitchFamily="18" charset="0"/>
              <a:ea typeface="Times New Roman"/>
            </a:endParaRPr>
          </a:p>
        </p:txBody>
      </p:sp>
      <p:sp>
        <p:nvSpPr>
          <p:cNvPr id="10" name="Rounded Rectangle 9"/>
          <p:cNvSpPr/>
          <p:nvPr/>
        </p:nvSpPr>
        <p:spPr>
          <a:xfrm>
            <a:off x="3320287" y="5369030"/>
            <a:ext cx="2567182" cy="51921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b="1" dirty="0" smtClean="0">
                <a:ln w="9525" cap="rnd" cmpd="sng" algn="ctr">
                  <a:noFill/>
                  <a:prstDash val="solid"/>
                  <a:bevel/>
                </a:ln>
                <a:solidFill>
                  <a:schemeClr val="bg1"/>
                </a:solidFill>
                <a:latin typeface="Century" pitchFamily="18" charset="0"/>
                <a:ea typeface="Times New Roman"/>
              </a:rPr>
              <a:t>abstraction</a:t>
            </a:r>
            <a:endParaRPr lang="en-GB" sz="1200" b="1" dirty="0">
              <a:ln w="9525" cap="rnd" cmpd="sng" algn="ctr">
                <a:noFill/>
                <a:prstDash val="solid"/>
                <a:bevel/>
              </a:ln>
              <a:solidFill>
                <a:schemeClr val="bg1"/>
              </a:solidFill>
              <a:effectLst/>
              <a:latin typeface="Century" pitchFamily="18" charset="0"/>
              <a:ea typeface="Times New Roman"/>
            </a:endParaRPr>
          </a:p>
        </p:txBody>
      </p:sp>
      <p:sp>
        <p:nvSpPr>
          <p:cNvPr id="11" name="Rounded Rectangle 10"/>
          <p:cNvSpPr/>
          <p:nvPr/>
        </p:nvSpPr>
        <p:spPr>
          <a:xfrm>
            <a:off x="3300962" y="4725144"/>
            <a:ext cx="2567182" cy="51921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b="1" dirty="0" smtClean="0">
                <a:ln w="9525" cap="rnd" cmpd="sng" algn="ctr">
                  <a:noFill/>
                  <a:prstDash val="solid"/>
                  <a:bevel/>
                </a:ln>
                <a:solidFill>
                  <a:schemeClr val="bg1"/>
                </a:solidFill>
                <a:latin typeface="Century" pitchFamily="18" charset="0"/>
                <a:ea typeface="Times New Roman"/>
              </a:rPr>
              <a:t>composition</a:t>
            </a:r>
            <a:endParaRPr lang="en-GB" sz="1200" b="1" dirty="0">
              <a:ln w="9525" cap="rnd" cmpd="sng" algn="ctr">
                <a:noFill/>
                <a:prstDash val="solid"/>
                <a:bevel/>
              </a:ln>
              <a:solidFill>
                <a:schemeClr val="bg1"/>
              </a:solidFill>
              <a:effectLst/>
              <a:latin typeface="Century" pitchFamily="18" charset="0"/>
              <a:ea typeface="Times New Roman"/>
            </a:endParaRPr>
          </a:p>
        </p:txBody>
      </p:sp>
      <p:sp>
        <p:nvSpPr>
          <p:cNvPr id="12" name="Rounded Rectangle 11"/>
          <p:cNvSpPr/>
          <p:nvPr/>
        </p:nvSpPr>
        <p:spPr>
          <a:xfrm>
            <a:off x="539552" y="3989351"/>
            <a:ext cx="1440160" cy="421537"/>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b="1" dirty="0" smtClean="0">
                <a:ln w="9525" cap="rnd" cmpd="sng" algn="ctr">
                  <a:noFill/>
                  <a:prstDash val="solid"/>
                  <a:bevel/>
                </a:ln>
                <a:solidFill>
                  <a:schemeClr val="bg1">
                    <a:lumMod val="75000"/>
                  </a:schemeClr>
                </a:solidFill>
                <a:latin typeface="Century" pitchFamily="18" charset="0"/>
                <a:ea typeface="Times New Roman"/>
              </a:rPr>
              <a:t>tone</a:t>
            </a:r>
            <a:endParaRPr lang="en-GB" sz="1200" b="1" dirty="0">
              <a:ln w="9525" cap="rnd" cmpd="sng" algn="ctr">
                <a:noFill/>
                <a:prstDash val="solid"/>
                <a:bevel/>
              </a:ln>
              <a:solidFill>
                <a:schemeClr val="bg1">
                  <a:lumMod val="75000"/>
                </a:schemeClr>
              </a:solidFill>
              <a:effectLst/>
              <a:latin typeface="Century" pitchFamily="18" charset="0"/>
              <a:ea typeface="Times New Roman"/>
            </a:endParaRPr>
          </a:p>
        </p:txBody>
      </p:sp>
      <p:sp>
        <p:nvSpPr>
          <p:cNvPr id="13" name="Rounded Rectangle 12"/>
          <p:cNvSpPr/>
          <p:nvPr/>
        </p:nvSpPr>
        <p:spPr>
          <a:xfrm>
            <a:off x="2123728" y="3989350"/>
            <a:ext cx="1440160" cy="421537"/>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b="1" dirty="0" smtClean="0">
                <a:ln w="9525" cap="rnd" cmpd="sng" algn="ctr">
                  <a:noFill/>
                  <a:prstDash val="solid"/>
                  <a:bevel/>
                </a:ln>
                <a:solidFill>
                  <a:schemeClr val="bg1">
                    <a:lumMod val="75000"/>
                  </a:schemeClr>
                </a:solidFill>
                <a:latin typeface="Century" pitchFamily="18" charset="0"/>
                <a:ea typeface="Times New Roman"/>
              </a:rPr>
              <a:t>form</a:t>
            </a:r>
            <a:endParaRPr lang="en-GB" sz="1200" b="1" dirty="0">
              <a:ln w="9525" cap="rnd" cmpd="sng" algn="ctr">
                <a:noFill/>
                <a:prstDash val="solid"/>
                <a:bevel/>
              </a:ln>
              <a:solidFill>
                <a:schemeClr val="bg1">
                  <a:lumMod val="75000"/>
                </a:schemeClr>
              </a:solidFill>
              <a:effectLst/>
              <a:latin typeface="Century" pitchFamily="18" charset="0"/>
              <a:ea typeface="Times New Roman"/>
            </a:endParaRPr>
          </a:p>
        </p:txBody>
      </p:sp>
      <p:sp>
        <p:nvSpPr>
          <p:cNvPr id="14" name="Rounded Rectangle 13"/>
          <p:cNvSpPr/>
          <p:nvPr/>
        </p:nvSpPr>
        <p:spPr>
          <a:xfrm>
            <a:off x="4427984" y="6017336"/>
            <a:ext cx="2711198" cy="51921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b="1" dirty="0" smtClean="0">
                <a:ln w="9525" cap="rnd" cmpd="sng" algn="ctr">
                  <a:noFill/>
                  <a:prstDash val="solid"/>
                  <a:bevel/>
                </a:ln>
                <a:solidFill>
                  <a:schemeClr val="bg1"/>
                </a:solidFill>
                <a:latin typeface="Century" pitchFamily="18" charset="0"/>
                <a:ea typeface="Times New Roman"/>
              </a:rPr>
              <a:t>monochrome</a:t>
            </a:r>
            <a:endParaRPr lang="en-GB" sz="1200" b="1" dirty="0">
              <a:ln w="9525" cap="rnd" cmpd="sng" algn="ctr">
                <a:noFill/>
                <a:prstDash val="solid"/>
                <a:bevel/>
              </a:ln>
              <a:solidFill>
                <a:schemeClr val="bg1"/>
              </a:solidFill>
              <a:effectLst/>
              <a:latin typeface="Century" pitchFamily="18" charset="0"/>
              <a:ea typeface="Times New Roman"/>
            </a:endParaRPr>
          </a:p>
        </p:txBody>
      </p:sp>
      <p:sp>
        <p:nvSpPr>
          <p:cNvPr id="16" name="Rounded Rectangle 15"/>
          <p:cNvSpPr/>
          <p:nvPr/>
        </p:nvSpPr>
        <p:spPr>
          <a:xfrm>
            <a:off x="4427984" y="3425908"/>
            <a:ext cx="2160240" cy="435140"/>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800" b="1" dirty="0" smtClean="0">
                <a:ln w="9525" cap="rnd" cmpd="sng" algn="ctr">
                  <a:noFill/>
                  <a:prstDash val="solid"/>
                  <a:bevel/>
                </a:ln>
                <a:solidFill>
                  <a:schemeClr val="bg1">
                    <a:lumMod val="75000"/>
                  </a:schemeClr>
                </a:solidFill>
                <a:latin typeface="Century" pitchFamily="18" charset="0"/>
                <a:ea typeface="Times New Roman"/>
              </a:rPr>
              <a:t>emphasis</a:t>
            </a:r>
            <a:endParaRPr lang="en-GB" sz="1100" b="1" dirty="0">
              <a:ln w="9525" cap="rnd" cmpd="sng" algn="ctr">
                <a:noFill/>
                <a:prstDash val="solid"/>
                <a:bevel/>
              </a:ln>
              <a:solidFill>
                <a:schemeClr val="bg1">
                  <a:lumMod val="75000"/>
                </a:schemeClr>
              </a:solidFill>
              <a:effectLst/>
              <a:latin typeface="Century" pitchFamily="18" charset="0"/>
              <a:ea typeface="Times New Roman"/>
            </a:endParaRPr>
          </a:p>
        </p:txBody>
      </p:sp>
      <p:sp>
        <p:nvSpPr>
          <p:cNvPr id="17" name="Rounded Rectangle 16"/>
          <p:cNvSpPr/>
          <p:nvPr/>
        </p:nvSpPr>
        <p:spPr>
          <a:xfrm>
            <a:off x="4427984" y="3933055"/>
            <a:ext cx="2160240" cy="449625"/>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800" b="1" dirty="0" smtClean="0">
                <a:ln w="9525" cap="rnd" cmpd="sng" algn="ctr">
                  <a:noFill/>
                  <a:prstDash val="solid"/>
                  <a:bevel/>
                </a:ln>
                <a:solidFill>
                  <a:schemeClr val="bg1">
                    <a:lumMod val="75000"/>
                  </a:schemeClr>
                </a:solidFill>
                <a:latin typeface="Century" pitchFamily="18" charset="0"/>
                <a:ea typeface="Times New Roman"/>
              </a:rPr>
              <a:t>contrast</a:t>
            </a:r>
            <a:endParaRPr lang="en-GB" sz="1100" b="1" dirty="0">
              <a:ln w="9525" cap="rnd" cmpd="sng" algn="ctr">
                <a:noFill/>
                <a:prstDash val="solid"/>
                <a:bevel/>
              </a:ln>
              <a:solidFill>
                <a:schemeClr val="bg1">
                  <a:lumMod val="75000"/>
                </a:schemeClr>
              </a:solidFill>
              <a:effectLst/>
              <a:latin typeface="Century" pitchFamily="18" charset="0"/>
              <a:ea typeface="Times New Roman"/>
            </a:endParaRPr>
          </a:p>
        </p:txBody>
      </p:sp>
      <p:sp>
        <p:nvSpPr>
          <p:cNvPr id="8" name="Rounded Rectangle 7"/>
          <p:cNvSpPr/>
          <p:nvPr/>
        </p:nvSpPr>
        <p:spPr>
          <a:xfrm>
            <a:off x="6732240" y="3933056"/>
            <a:ext cx="2160240" cy="449625"/>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800" b="1" dirty="0" smtClean="0">
                <a:ln w="9525" cap="rnd" cmpd="sng" algn="ctr">
                  <a:noFill/>
                  <a:prstDash val="solid"/>
                  <a:bevel/>
                </a:ln>
                <a:solidFill>
                  <a:schemeClr val="bg1"/>
                </a:solidFill>
                <a:latin typeface="Century" pitchFamily="18" charset="0"/>
                <a:ea typeface="Times New Roman"/>
              </a:rPr>
              <a:t>shells</a:t>
            </a:r>
            <a:endParaRPr lang="en-GB" sz="1100" dirty="0"/>
          </a:p>
          <a:p>
            <a:pPr algn="ctr">
              <a:spcAft>
                <a:spcPts val="0"/>
              </a:spcAft>
            </a:pPr>
            <a:endParaRPr lang="en-GB" sz="1100" b="1" dirty="0">
              <a:ln w="9525" cap="rnd" cmpd="sng" algn="ctr">
                <a:noFill/>
                <a:prstDash val="solid"/>
                <a:bevel/>
              </a:ln>
              <a:solidFill>
                <a:schemeClr val="bg1"/>
              </a:solidFill>
              <a:effectLst/>
              <a:latin typeface="Century" pitchFamily="18" charset="0"/>
              <a:ea typeface="Times New Roman"/>
            </a:endParaRPr>
          </a:p>
        </p:txBody>
      </p:sp>
      <p:sp>
        <p:nvSpPr>
          <p:cNvPr id="20" name="Rounded Rectangle 19"/>
          <p:cNvSpPr/>
          <p:nvPr/>
        </p:nvSpPr>
        <p:spPr>
          <a:xfrm>
            <a:off x="4580384" y="443702"/>
            <a:ext cx="3312368" cy="726445"/>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3200" dirty="0" smtClean="0"/>
              <a:t>Andreas Feininger</a:t>
            </a:r>
            <a:endParaRPr lang="en-GB" sz="1200" b="1" dirty="0">
              <a:ln w="9525" cap="rnd" cmpd="sng" algn="ctr">
                <a:noFill/>
                <a:prstDash val="solid"/>
                <a:bevel/>
              </a:ln>
              <a:solidFill>
                <a:schemeClr val="bg1"/>
              </a:solidFill>
              <a:effectLst/>
              <a:latin typeface="Century Gothic" pitchFamily="34" charset="0"/>
              <a:ea typeface="Times New Roman"/>
            </a:endParaRPr>
          </a:p>
        </p:txBody>
      </p:sp>
      <p:sp>
        <p:nvSpPr>
          <p:cNvPr id="2" name="Rounded Rectangle 1"/>
          <p:cNvSpPr/>
          <p:nvPr/>
        </p:nvSpPr>
        <p:spPr>
          <a:xfrm>
            <a:off x="176355" y="0"/>
            <a:ext cx="2811469" cy="80692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Value and light</a:t>
            </a:r>
            <a:endParaRPr lang="en-GB" sz="3200" dirty="0"/>
          </a:p>
        </p:txBody>
      </p:sp>
    </p:spTree>
    <p:extLst>
      <p:ext uri="{BB962C8B-B14F-4D97-AF65-F5344CB8AC3E}">
        <p14:creationId xmlns:p14="http://schemas.microsoft.com/office/powerpoint/2010/main" val="329183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9458" y="3573016"/>
            <a:ext cx="5184576" cy="3139321"/>
          </a:xfrm>
          <a:prstGeom prst="rect">
            <a:avLst/>
          </a:prstGeom>
        </p:spPr>
        <p:txBody>
          <a:bodyPr wrap="square">
            <a:spAutoFit/>
          </a:bodyPr>
          <a:lstStyle/>
          <a:p>
            <a:r>
              <a:rPr lang="en-GB" dirty="0"/>
              <a:t>Andreas Feininger photographs of nature captured the beauty of the delicate forms. He used monochrome with high contrast to emphasise the structures and shapes of the objects. He made abstract shapes by magnifying sections of shells and tree bark.</a:t>
            </a:r>
            <a:br>
              <a:rPr lang="en-GB" dirty="0"/>
            </a:br>
            <a:r>
              <a:rPr lang="en-GB" dirty="0"/>
              <a:t>His photographs were highly controlled and he used lighting to create shadows and highlights.</a:t>
            </a:r>
            <a:br>
              <a:rPr lang="en-GB" dirty="0"/>
            </a:br>
            <a:r>
              <a:rPr lang="en-GB" dirty="0"/>
              <a:t>I particularly like the spirals which he emphasised using strong contrasts. I will use this way of closing in on the structures in my own photography. </a:t>
            </a:r>
          </a:p>
        </p:txBody>
      </p:sp>
      <p:pic>
        <p:nvPicPr>
          <p:cNvPr id="5" name="Picture 4" descr="http://www.filmsnotdead.com/wp-content/uploads/2012/04/H4TUD00Z.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065863"/>
            <a:ext cx="2809875" cy="3743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838" y="24867"/>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comment on the work of a photographer using key words and my opinion. </a:t>
            </a:r>
          </a:p>
        </p:txBody>
      </p:sp>
      <p:sp>
        <p:nvSpPr>
          <p:cNvPr id="6" name="Right Arrow 5"/>
          <p:cNvSpPr/>
          <p:nvPr/>
        </p:nvSpPr>
        <p:spPr>
          <a:xfrm>
            <a:off x="171084" y="404664"/>
            <a:ext cx="4752528" cy="3312368"/>
          </a:xfrm>
          <a:prstGeom prst="rightArrow">
            <a:avLst>
              <a:gd name="adj1" fmla="val 67305"/>
              <a:gd name="adj2" fmla="val 5000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chemeClr val="tx1"/>
                </a:solidFill>
              </a:rPr>
              <a:t>Click on 1 of your Feininger images, right click and save as a picture, call it Feininger  1 in your large media file store , still life. Repeat this for the other images, call </a:t>
            </a:r>
            <a:r>
              <a:rPr lang="en-GB" sz="1600" dirty="0" err="1" smtClean="0">
                <a:solidFill>
                  <a:schemeClr val="tx1"/>
                </a:solidFill>
              </a:rPr>
              <a:t>ing</a:t>
            </a:r>
            <a:r>
              <a:rPr lang="en-GB" sz="1600" dirty="0" smtClean="0">
                <a:solidFill>
                  <a:schemeClr val="tx1"/>
                </a:solidFill>
              </a:rPr>
              <a:t> them 2 – 4.</a:t>
            </a:r>
          </a:p>
          <a:p>
            <a:r>
              <a:rPr lang="en-GB" sz="1600" dirty="0" smtClean="0">
                <a:solidFill>
                  <a:schemeClr val="tx1"/>
                </a:solidFill>
              </a:rPr>
              <a:t>On your website site create a title Andreas Feininger, drag in a slide show and upload the four images</a:t>
            </a:r>
          </a:p>
          <a:p>
            <a:endParaRPr lang="en-GB" sz="1600" dirty="0">
              <a:solidFill>
                <a:schemeClr val="tx1"/>
              </a:solidFill>
            </a:endParaRPr>
          </a:p>
        </p:txBody>
      </p:sp>
      <p:sp>
        <p:nvSpPr>
          <p:cNvPr id="7" name="Right Arrow 6"/>
          <p:cNvSpPr/>
          <p:nvPr/>
        </p:nvSpPr>
        <p:spPr>
          <a:xfrm>
            <a:off x="4391472" y="260648"/>
            <a:ext cx="4752528" cy="3312368"/>
          </a:xfrm>
          <a:prstGeom prst="rightArrow">
            <a:avLst>
              <a:gd name="adj1" fmla="val 67305"/>
              <a:gd name="adj2" fmla="val 5000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chemeClr val="tx1"/>
                </a:solidFill>
              </a:rPr>
              <a:t>Write about Feininger’s style and techniques. Use your eyes and the writing frame. Describe what you see and what you like.</a:t>
            </a:r>
          </a:p>
          <a:p>
            <a:r>
              <a:rPr lang="en-GB" sz="1600" dirty="0" smtClean="0">
                <a:solidFill>
                  <a:schemeClr val="tx1"/>
                </a:solidFill>
              </a:rPr>
              <a:t>Use the writing frame to help you.</a:t>
            </a:r>
          </a:p>
          <a:p>
            <a:endParaRPr lang="en-GB" sz="1600" dirty="0">
              <a:solidFill>
                <a:schemeClr val="tx1"/>
              </a:solidFill>
            </a:endParaRPr>
          </a:p>
        </p:txBody>
      </p:sp>
    </p:spTree>
    <p:extLst>
      <p:ext uri="{BB962C8B-B14F-4D97-AF65-F5344CB8AC3E}">
        <p14:creationId xmlns:p14="http://schemas.microsoft.com/office/powerpoint/2010/main" val="813352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60648"/>
            <a:ext cx="9144000" cy="646331"/>
          </a:xfrm>
          <a:prstGeom prst="rect">
            <a:avLst/>
          </a:prstGeom>
          <a:solidFill>
            <a:srgbClr val="00B0F0"/>
          </a:solidFill>
        </p:spPr>
        <p:txBody>
          <a:bodyPr wrap="square" rtlCol="0">
            <a:spAutoFit/>
          </a:bodyPr>
          <a:lstStyle/>
          <a:p>
            <a:r>
              <a:rPr lang="en-GB" sz="3600" dirty="0" smtClean="0"/>
              <a:t>AO1-</a:t>
            </a:r>
            <a:r>
              <a:rPr lang="en-GB" dirty="0" smtClean="0"/>
              <a:t> Understanding, using and developing the work of photographers and artists</a:t>
            </a:r>
            <a:endParaRPr lang="en-GB" sz="3600" dirty="0"/>
          </a:p>
        </p:txBody>
      </p:sp>
      <p:sp>
        <p:nvSpPr>
          <p:cNvPr id="7" name="TextBox 6"/>
          <p:cNvSpPr txBox="1"/>
          <p:nvPr/>
        </p:nvSpPr>
        <p:spPr>
          <a:xfrm>
            <a:off x="239510" y="3645024"/>
            <a:ext cx="4026729" cy="3046988"/>
          </a:xfrm>
          <a:prstGeom prst="rect">
            <a:avLst/>
          </a:prstGeom>
          <a:solidFill>
            <a:srgbClr val="92D050"/>
          </a:solidFill>
        </p:spPr>
        <p:txBody>
          <a:bodyPr wrap="square" rtlCol="0">
            <a:spAutoFit/>
          </a:bodyPr>
          <a:lstStyle/>
          <a:p>
            <a:r>
              <a:rPr lang="en-GB" sz="2400" dirty="0" smtClean="0"/>
              <a:t>I am looking for:</a:t>
            </a:r>
          </a:p>
          <a:p>
            <a:r>
              <a:rPr lang="en-GB" sz="2400" dirty="0" smtClean="0"/>
              <a:t>A close link to Feininger’s style</a:t>
            </a:r>
          </a:p>
          <a:p>
            <a:r>
              <a:rPr lang="en-GB" sz="2400" dirty="0" smtClean="0"/>
              <a:t>Shadows</a:t>
            </a:r>
          </a:p>
          <a:p>
            <a:r>
              <a:rPr lang="en-GB" sz="2400" dirty="0" smtClean="0"/>
              <a:t>Close up</a:t>
            </a:r>
          </a:p>
          <a:p>
            <a:r>
              <a:rPr lang="en-GB" sz="2400" dirty="0" smtClean="0"/>
              <a:t>Clear focus</a:t>
            </a:r>
          </a:p>
          <a:p>
            <a:r>
              <a:rPr lang="en-GB" sz="2400" dirty="0" smtClean="0"/>
              <a:t>Clear backgrounds</a:t>
            </a:r>
          </a:p>
          <a:p>
            <a:r>
              <a:rPr lang="en-GB" sz="2400" dirty="0" smtClean="0"/>
              <a:t>?</a:t>
            </a:r>
          </a:p>
          <a:p>
            <a:r>
              <a:rPr lang="en-GB" sz="2400" dirty="0" smtClean="0"/>
              <a:t>?</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799" y="906979"/>
            <a:ext cx="2735794" cy="182386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0044" y="4769645"/>
            <a:ext cx="1367897" cy="205184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16" y="4751054"/>
            <a:ext cx="1367897" cy="205184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856" y="2619101"/>
            <a:ext cx="1367897" cy="205184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5088" y="4772470"/>
            <a:ext cx="1367897" cy="2051845"/>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7744" y="2948607"/>
            <a:ext cx="2735794" cy="1823863"/>
          </a:xfrm>
          <a:prstGeom prst="rect">
            <a:avLst/>
          </a:prstGeom>
        </p:spPr>
      </p:pic>
      <p:sp>
        <p:nvSpPr>
          <p:cNvPr id="5" name="Right Arrow 4"/>
          <p:cNvSpPr/>
          <p:nvPr/>
        </p:nvSpPr>
        <p:spPr>
          <a:xfrm>
            <a:off x="257239" y="745988"/>
            <a:ext cx="5300266" cy="352316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Photoshoot :</a:t>
            </a:r>
          </a:p>
          <a:p>
            <a:pPr algn="ctr"/>
            <a:r>
              <a:rPr lang="en-GB" sz="2000" b="1" dirty="0" smtClean="0"/>
              <a:t>MY RESPONSE TO ANDREAS FEININGER. </a:t>
            </a:r>
            <a:r>
              <a:rPr lang="en-GB" dirty="0" smtClean="0"/>
              <a:t>Take at least 15 photographs using FEININGER’s style and techniques.</a:t>
            </a:r>
            <a:endParaRPr lang="en-GB" dirty="0"/>
          </a:p>
        </p:txBody>
      </p:sp>
    </p:spTree>
    <p:extLst>
      <p:ext uri="{BB962C8B-B14F-4D97-AF65-F5344CB8AC3E}">
        <p14:creationId xmlns:p14="http://schemas.microsoft.com/office/powerpoint/2010/main" val="4178318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4704"/>
            <a:ext cx="4608512" cy="4893647"/>
          </a:xfrm>
          <a:prstGeom prst="rect">
            <a:avLst/>
          </a:prstGeom>
          <a:noFill/>
        </p:spPr>
        <p:txBody>
          <a:bodyPr wrap="square" rtlCol="0">
            <a:spAutoFit/>
          </a:bodyPr>
          <a:lstStyle/>
          <a:p>
            <a:r>
              <a:rPr lang="en-GB" sz="2400" dirty="0" smtClean="0"/>
              <a:t>Present all your Feininger photographs in a gallery, entitled </a:t>
            </a:r>
            <a:r>
              <a:rPr lang="en-GB" sz="2400" u="sng" dirty="0" smtClean="0"/>
              <a:t>My response to Andreas Feininger</a:t>
            </a:r>
          </a:p>
          <a:p>
            <a:r>
              <a:rPr lang="en-GB" sz="2400" dirty="0" smtClean="0"/>
              <a:t>Select the best 4 photos. How can they be improved?</a:t>
            </a:r>
          </a:p>
          <a:p>
            <a:r>
              <a:rPr lang="en-GB" sz="2000" dirty="0" smtClean="0"/>
              <a:t>Use some of these editing tools to improve:</a:t>
            </a:r>
          </a:p>
          <a:p>
            <a:pPr marL="342900" indent="-342900">
              <a:buFont typeface="Wingdings" panose="05000000000000000000" pitchFamily="2" charset="2"/>
              <a:buChar char="§"/>
            </a:pPr>
            <a:r>
              <a:rPr lang="en-GB" sz="2000" dirty="0" smtClean="0"/>
              <a:t>Monochrome</a:t>
            </a:r>
          </a:p>
          <a:p>
            <a:pPr marL="285750" indent="-285750">
              <a:buFont typeface="Wingdings" panose="05000000000000000000" pitchFamily="2" charset="2"/>
              <a:buChar char="§"/>
            </a:pPr>
            <a:r>
              <a:rPr lang="en-GB" sz="2000" dirty="0" smtClean="0"/>
              <a:t>Cropping</a:t>
            </a:r>
          </a:p>
          <a:p>
            <a:pPr marL="285750" indent="-285750">
              <a:buFont typeface="Wingdings" panose="05000000000000000000" pitchFamily="2" charset="2"/>
              <a:buChar char="§"/>
            </a:pPr>
            <a:r>
              <a:rPr lang="en-GB" sz="2000" dirty="0" smtClean="0"/>
              <a:t>Increasing contrast – Image-adjustments-brightness/contrast</a:t>
            </a:r>
          </a:p>
          <a:p>
            <a:pPr marL="285750" indent="-285750">
              <a:buFont typeface="Wingdings" panose="05000000000000000000" pitchFamily="2" charset="2"/>
              <a:buChar char="§"/>
            </a:pPr>
            <a:r>
              <a:rPr lang="en-GB" sz="2400" dirty="0" smtClean="0"/>
              <a:t>Upload showing the original next to the edited version. </a:t>
            </a:r>
            <a:r>
              <a:rPr lang="en-GB" sz="2400" u="sng" dirty="0" smtClean="0"/>
              <a:t>Refining my response to Feininger</a:t>
            </a:r>
            <a:endParaRPr lang="en-GB" sz="2400" dirty="0"/>
          </a:p>
        </p:txBody>
      </p:sp>
      <p:sp>
        <p:nvSpPr>
          <p:cNvPr id="5" name="TextBox 4"/>
          <p:cNvSpPr txBox="1"/>
          <p:nvPr/>
        </p:nvSpPr>
        <p:spPr>
          <a:xfrm>
            <a:off x="0" y="0"/>
            <a:ext cx="9144000" cy="338554"/>
          </a:xfrm>
          <a:prstGeom prst="rect">
            <a:avLst/>
          </a:prstGeom>
          <a:solidFill>
            <a:srgbClr val="FFFF00"/>
          </a:solidFill>
          <a:ln>
            <a:solidFill>
              <a:schemeClr val="tx1"/>
            </a:solidFill>
          </a:ln>
        </p:spPr>
        <p:txBody>
          <a:bodyPr wrap="square" rtlCol="0">
            <a:spAutoFit/>
          </a:bodyPr>
          <a:lstStyle/>
          <a:p>
            <a:r>
              <a:rPr lang="en-GB" sz="1600" dirty="0" smtClean="0"/>
              <a:t>Learning Objective: To be able to response to the techniques of Jan </a:t>
            </a:r>
            <a:r>
              <a:rPr lang="en-GB" sz="1600" dirty="0" err="1"/>
              <a:t>G</a:t>
            </a:r>
            <a:r>
              <a:rPr lang="en-GB" sz="1600" dirty="0" err="1" smtClean="0"/>
              <a:t>roover</a:t>
            </a:r>
            <a:endParaRPr lang="en-GB" sz="1600" dirty="0"/>
          </a:p>
        </p:txBody>
      </p:sp>
      <p:sp>
        <p:nvSpPr>
          <p:cNvPr id="6" name="TextBox 5"/>
          <p:cNvSpPr txBox="1"/>
          <p:nvPr/>
        </p:nvSpPr>
        <p:spPr>
          <a:xfrm>
            <a:off x="-13676" y="6211669"/>
            <a:ext cx="9157676" cy="646331"/>
          </a:xfrm>
          <a:prstGeom prst="rect">
            <a:avLst/>
          </a:prstGeom>
          <a:solidFill>
            <a:srgbClr val="00B0F0"/>
          </a:solidFill>
        </p:spPr>
        <p:txBody>
          <a:bodyPr wrap="square" rtlCol="0">
            <a:spAutoFit/>
          </a:bodyPr>
          <a:lstStyle/>
          <a:p>
            <a:r>
              <a:rPr lang="en-GB" sz="3600" dirty="0" smtClean="0"/>
              <a:t>AO1-</a:t>
            </a:r>
            <a:r>
              <a:rPr lang="en-GB" dirty="0" smtClean="0"/>
              <a:t> Understanding, using and developing the work of photographers and artists</a:t>
            </a:r>
            <a:endParaRPr lang="en-GB" sz="3600"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70824" y="1239934"/>
            <a:ext cx="2735796" cy="182386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152" y="2027455"/>
            <a:ext cx="2789476" cy="4184214"/>
          </a:xfrm>
          <a:prstGeom prst="rect">
            <a:avLst/>
          </a:prstGeom>
        </p:spPr>
      </p:pic>
    </p:spTree>
    <p:extLst>
      <p:ext uri="{BB962C8B-B14F-4D97-AF65-F5344CB8AC3E}">
        <p14:creationId xmlns:p14="http://schemas.microsoft.com/office/powerpoint/2010/main" val="2285303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88640"/>
            <a:ext cx="8784976" cy="5760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KS4 Photography scheme of work overview</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365178932"/>
              </p:ext>
            </p:extLst>
          </p:nvPr>
        </p:nvGraphicFramePr>
        <p:xfrm>
          <a:off x="179510" y="908720"/>
          <a:ext cx="8208914" cy="5619108"/>
        </p:xfrm>
        <a:graphic>
          <a:graphicData uri="http://schemas.openxmlformats.org/drawingml/2006/table">
            <a:tbl>
              <a:tblPr firstRow="1" bandRow="1">
                <a:tableStyleId>{5940675A-B579-460E-94D1-54222C63F5DA}</a:tableStyleId>
              </a:tblPr>
              <a:tblGrid>
                <a:gridCol w="547263"/>
                <a:gridCol w="1641782"/>
                <a:gridCol w="1407242"/>
                <a:gridCol w="2454593"/>
                <a:gridCol w="594432"/>
                <a:gridCol w="1563602"/>
              </a:tblGrid>
              <a:tr h="504056">
                <a:tc rowSpan="5">
                  <a:txBody>
                    <a:bodyPr/>
                    <a:lstStyle/>
                    <a:p>
                      <a:pPr algn="ctr"/>
                      <a:r>
                        <a:rPr lang="en-GB" sz="2800" dirty="0" smtClean="0"/>
                        <a:t>Year 10/11 (2016/2017)</a:t>
                      </a:r>
                      <a:endParaRPr lang="en-GB" sz="2800" dirty="0"/>
                    </a:p>
                  </a:txBody>
                  <a:tcPr vert="vert270"/>
                </a:tc>
                <a:tc gridSpan="2">
                  <a:txBody>
                    <a:bodyPr/>
                    <a:lstStyle/>
                    <a:p>
                      <a:r>
                        <a:rPr lang="en-GB" dirty="0" smtClean="0"/>
                        <a:t>Autumn</a:t>
                      </a:r>
                      <a:r>
                        <a:rPr lang="en-GB" baseline="0" dirty="0" smtClean="0"/>
                        <a:t> Term</a:t>
                      </a:r>
                      <a:endParaRPr lang="en-GB" dirty="0"/>
                    </a:p>
                  </a:txBody>
                  <a:tcPr/>
                </a:tc>
                <a:tc hMerge="1">
                  <a:txBody>
                    <a:bodyPr/>
                    <a:lstStyle/>
                    <a:p>
                      <a:endParaRPr lang="en-GB" dirty="0"/>
                    </a:p>
                  </a:txBody>
                  <a:tcPr/>
                </a:tc>
                <a:tc gridSpan="2">
                  <a:txBody>
                    <a:bodyPr/>
                    <a:lstStyle/>
                    <a:p>
                      <a:r>
                        <a:rPr lang="en-GB" dirty="0" smtClean="0"/>
                        <a:t>Spring</a:t>
                      </a:r>
                      <a:r>
                        <a:rPr lang="en-GB" baseline="0" dirty="0" smtClean="0"/>
                        <a:t> </a:t>
                      </a:r>
                      <a:r>
                        <a:rPr lang="en-GB" dirty="0" smtClean="0"/>
                        <a:t>Term</a:t>
                      </a:r>
                      <a:endParaRPr lang="en-GB" dirty="0"/>
                    </a:p>
                  </a:txBody>
                  <a:tcPr/>
                </a:tc>
                <a:tc hMerge="1">
                  <a:txBody>
                    <a:bodyPr/>
                    <a:lstStyle/>
                    <a:p>
                      <a:endParaRPr lang="en-GB"/>
                    </a:p>
                  </a:txBody>
                  <a:tcPr/>
                </a:tc>
                <a:tc>
                  <a:txBody>
                    <a:bodyPr/>
                    <a:lstStyle/>
                    <a:p>
                      <a:r>
                        <a:rPr lang="en-GB" dirty="0" smtClean="0"/>
                        <a:t>Summer Term</a:t>
                      </a:r>
                      <a:endParaRPr lang="en-GB" dirty="0"/>
                    </a:p>
                  </a:txBody>
                  <a:tcPr/>
                </a:tc>
              </a:tr>
              <a:tr h="277923">
                <a:tc vMerge="1">
                  <a:txBody>
                    <a:bodyPr/>
                    <a:lstStyle/>
                    <a:p>
                      <a:pPr algn="ctr"/>
                      <a:endParaRPr lang="en-GB" sz="3600" dirty="0"/>
                    </a:p>
                  </a:txBody>
                  <a:tcPr vert="vert270"/>
                </a:tc>
                <a:tc gridSpan="2">
                  <a:txBody>
                    <a:bodyPr/>
                    <a:lstStyle/>
                    <a:p>
                      <a:r>
                        <a:rPr lang="en-GB" sz="1400" b="1" dirty="0" smtClean="0"/>
                        <a:t>Formal Elements- </a:t>
                      </a:r>
                      <a:r>
                        <a:rPr lang="en-GB" sz="1200" b="1" dirty="0" smtClean="0"/>
                        <a:t>Colour, Texture, Light,</a:t>
                      </a:r>
                      <a:r>
                        <a:rPr lang="en-GB" sz="1200" b="1" baseline="0" dirty="0" smtClean="0"/>
                        <a:t> </a:t>
                      </a:r>
                      <a:r>
                        <a:rPr lang="en-GB" sz="1200" b="1" dirty="0" smtClean="0"/>
                        <a:t>Shape, Line, Composition, Focus</a:t>
                      </a:r>
                    </a:p>
                  </a:txBody>
                  <a:tcPr>
                    <a:lnR w="12700" cap="flat" cmpd="sng" algn="ctr">
                      <a:solidFill>
                        <a:schemeClr val="tx1"/>
                      </a:solidFill>
                      <a:prstDash val="solid"/>
                      <a:round/>
                      <a:headEnd type="none" w="med" len="med"/>
                      <a:tailEnd type="none" w="med" len="med"/>
                    </a:lnR>
                  </a:tcPr>
                </a:tc>
                <a:tc hMerge="1">
                  <a:txBody>
                    <a:bodyPr/>
                    <a:lstStyle/>
                    <a:p>
                      <a:endParaRPr lang="en-GB"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Identity                                                                Yr 10 exam 17</a:t>
                      </a:r>
                      <a:r>
                        <a:rPr lang="en-GB" sz="1200" b="1" baseline="30000" dirty="0" smtClean="0"/>
                        <a:t>th</a:t>
                      </a:r>
                      <a:r>
                        <a:rPr lang="en-GB" sz="1200" b="1" dirty="0" smtClean="0"/>
                        <a:t> June</a:t>
                      </a:r>
                      <a:endParaRPr lang="en-GB"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GB"/>
                    </a:p>
                  </a:txBody>
                  <a:tcPr/>
                </a:tc>
                <a:tc hMerge="1">
                  <a:txBody>
                    <a:bodyPr/>
                    <a:lstStyle/>
                    <a:p>
                      <a:endParaRPr lang="en-GB"/>
                    </a:p>
                  </a:txBody>
                  <a:tcPr/>
                </a:tc>
              </a:tr>
              <a:tr h="1760181">
                <a:tc vMerge="1">
                  <a:txBody>
                    <a:bodyPr/>
                    <a:lstStyle/>
                    <a:p>
                      <a:endParaRPr lang="en-GB"/>
                    </a:p>
                  </a:txBody>
                  <a:tcPr/>
                </a:tc>
                <a:tc>
                  <a:txBody>
                    <a:bodyPr/>
                    <a:lstStyle/>
                    <a:p>
                      <a:r>
                        <a:rPr lang="en-GB" sz="1200" b="1" dirty="0" smtClean="0"/>
                        <a:t>Shape - Still Life</a:t>
                      </a:r>
                    </a:p>
                    <a:p>
                      <a:endParaRPr lang="en-GB" sz="1200" b="1" dirty="0" smtClean="0"/>
                    </a:p>
                    <a:p>
                      <a:endParaRPr lang="en-GB" sz="1200" b="1" dirty="0" smtClean="0"/>
                    </a:p>
                    <a:p>
                      <a:endParaRPr lang="en-GB" sz="1200" b="1" dirty="0" smtClean="0"/>
                    </a:p>
                    <a:p>
                      <a:endParaRPr lang="en-GB" sz="1200" b="1" dirty="0" smtClean="0"/>
                    </a:p>
                    <a:p>
                      <a:endParaRPr lang="en-GB" sz="1200" b="1" dirty="0" smtClean="0"/>
                    </a:p>
                    <a:p>
                      <a:endParaRPr lang="en-GB" sz="1200" b="1" dirty="0" smtClean="0"/>
                    </a:p>
                    <a:p>
                      <a:endParaRPr lang="en-GB" sz="1200" b="1" dirty="0" smtClean="0"/>
                    </a:p>
                    <a:p>
                      <a:endParaRPr lang="en-GB" sz="1200" b="1" dirty="0" smtClean="0"/>
                    </a:p>
                  </a:txBody>
                  <a:tcPr>
                    <a:lnR w="12700" cap="flat" cmpd="sng" algn="ctr">
                      <a:solidFill>
                        <a:schemeClr val="tx1"/>
                      </a:solidFill>
                      <a:prstDash val="solid"/>
                      <a:round/>
                      <a:headEnd type="none" w="med" len="med"/>
                      <a:tailEnd type="none" w="med" len="med"/>
                    </a:lnR>
                  </a:tcPr>
                </a:tc>
                <a:tc>
                  <a:txBody>
                    <a:bodyPr/>
                    <a:lstStyle/>
                    <a:p>
                      <a:r>
                        <a:rPr lang="en-GB" sz="1200" b="1" dirty="0" smtClean="0"/>
                        <a:t>Line, Composition- Architecture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GB"/>
                    </a:p>
                  </a:txBody>
                  <a:tcPr/>
                </a:tc>
                <a:tc hMerge="1">
                  <a:txBody>
                    <a:bodyPr/>
                    <a:lstStyle/>
                    <a:p>
                      <a:endParaRPr lang="en-GB"/>
                    </a:p>
                  </a:txBody>
                  <a:tcPr/>
                </a:tc>
              </a:tr>
              <a:tr h="1755497">
                <a:tc vMerge="1">
                  <a:txBody>
                    <a:bodyPr/>
                    <a:lstStyle/>
                    <a:p>
                      <a:endParaRPr lang="en-GB"/>
                    </a:p>
                  </a:txBody>
                  <a:tcPr/>
                </a:tc>
                <a:tc>
                  <a:txBody>
                    <a:bodyPr/>
                    <a:lstStyle/>
                    <a:p>
                      <a:pPr marL="0" indent="0">
                        <a:buFont typeface="Arial" panose="020B0604020202020204" pitchFamily="34" charset="0"/>
                        <a:buNone/>
                      </a:pPr>
                      <a:endParaRPr lang="en-GB" sz="1100" dirty="0" smtClean="0"/>
                    </a:p>
                    <a:p>
                      <a:pPr marL="171450" indent="-171450">
                        <a:buFont typeface="Arial" panose="020B0604020202020204" pitchFamily="34" charset="0"/>
                        <a:buChar char="•"/>
                      </a:pPr>
                      <a:r>
                        <a:rPr lang="en-GB" sz="1100" dirty="0" smtClean="0"/>
                        <a:t>Composition</a:t>
                      </a:r>
                    </a:p>
                    <a:p>
                      <a:pPr marL="171450" indent="-171450">
                        <a:buFont typeface="Arial" panose="020B0604020202020204" pitchFamily="34" charset="0"/>
                        <a:buChar char="•"/>
                      </a:pPr>
                      <a:r>
                        <a:rPr lang="en-GB" sz="1100" dirty="0" smtClean="0"/>
                        <a:t>Depth of field</a:t>
                      </a:r>
                    </a:p>
                    <a:p>
                      <a:pPr marL="171450" indent="-171450">
                        <a:buFont typeface="Arial" panose="020B0604020202020204" pitchFamily="34" charset="0"/>
                        <a:buChar char="•"/>
                      </a:pPr>
                      <a:r>
                        <a:rPr lang="en-GB" sz="1100" dirty="0" smtClean="0"/>
                        <a:t>Cropping/macro</a:t>
                      </a:r>
                    </a:p>
                    <a:p>
                      <a:pPr marL="171450" indent="-171450">
                        <a:buFont typeface="Arial" panose="020B0604020202020204" pitchFamily="34" charset="0"/>
                        <a:buChar char="•"/>
                      </a:pPr>
                      <a:r>
                        <a:rPr lang="en-GB" sz="1100" dirty="0" smtClean="0"/>
                        <a:t>Colour</a:t>
                      </a:r>
                    </a:p>
                    <a:p>
                      <a:pPr marL="171450" indent="-171450">
                        <a:buFont typeface="Arial" panose="020B0604020202020204" pitchFamily="34" charset="0"/>
                        <a:buChar char="•"/>
                      </a:pPr>
                      <a:r>
                        <a:rPr lang="en-GB" sz="1100" dirty="0" smtClean="0"/>
                        <a:t>PS – levels, cropping, </a:t>
                      </a:r>
                    </a:p>
                    <a:p>
                      <a:pPr marL="171450" indent="-171450">
                        <a:buFont typeface="Arial" panose="020B0604020202020204" pitchFamily="34" charset="0"/>
                        <a:buChar char="•"/>
                      </a:pPr>
                      <a:r>
                        <a:rPr lang="en-GB" sz="1100" dirty="0" smtClean="0"/>
                        <a:t>Drawing</a:t>
                      </a:r>
                    </a:p>
                    <a:p>
                      <a:pPr marL="171450" indent="-171450">
                        <a:buFont typeface="Arial" panose="020B0604020202020204" pitchFamily="34" charset="0"/>
                        <a:buChar char="•"/>
                      </a:pPr>
                      <a:r>
                        <a:rPr lang="en-GB" sz="1100" dirty="0" smtClean="0"/>
                        <a:t>Contextual writing</a:t>
                      </a:r>
                    </a:p>
                  </a:txBody>
                  <a:tcPr>
                    <a:lnR w="12700" cap="flat" cmpd="sng" algn="ctr">
                      <a:solidFill>
                        <a:schemeClr val="tx1"/>
                      </a:solidFill>
                      <a:prstDash val="solid"/>
                      <a:round/>
                      <a:headEnd type="none" w="med" len="med"/>
                      <a:tailEnd type="none" w="med" len="med"/>
                    </a:lnR>
                  </a:tcPr>
                </a:tc>
                <a:tc>
                  <a:txBody>
                    <a:bodyPr/>
                    <a:lstStyle/>
                    <a:p>
                      <a:pPr marL="171450" indent="-171450">
                        <a:buFont typeface="Arial" panose="020B0604020202020204" pitchFamily="34" charset="0"/>
                        <a:buChar char="•"/>
                      </a:pPr>
                      <a:r>
                        <a:rPr lang="en-GB" sz="1100" dirty="0" smtClean="0"/>
                        <a:t>Rule of thirds</a:t>
                      </a:r>
                    </a:p>
                    <a:p>
                      <a:pPr marL="171450" indent="-171450">
                        <a:buFont typeface="Arial" panose="020B0604020202020204" pitchFamily="34" charset="0"/>
                        <a:buChar char="•"/>
                      </a:pPr>
                      <a:r>
                        <a:rPr lang="en-GB" sz="1100" dirty="0" smtClean="0"/>
                        <a:t>Line</a:t>
                      </a:r>
                    </a:p>
                    <a:p>
                      <a:pPr marL="171450" indent="-171450">
                        <a:buFont typeface="Arial" panose="020B0604020202020204" pitchFamily="34" charset="0"/>
                        <a:buChar char="•"/>
                      </a:pPr>
                      <a:r>
                        <a:rPr lang="en-GB" sz="1100" dirty="0" smtClean="0"/>
                        <a:t>Texture</a:t>
                      </a:r>
                    </a:p>
                    <a:p>
                      <a:pPr marL="171450" indent="-171450">
                        <a:buFont typeface="Arial" panose="020B0604020202020204" pitchFamily="34" charset="0"/>
                        <a:buChar char="•"/>
                      </a:pPr>
                      <a:r>
                        <a:rPr lang="en-GB" sz="1100" dirty="0" smtClean="0"/>
                        <a:t>Depth of field</a:t>
                      </a:r>
                    </a:p>
                    <a:p>
                      <a:pPr marL="171450" indent="-171450">
                        <a:buFont typeface="Arial" panose="020B0604020202020204" pitchFamily="34" charset="0"/>
                        <a:buChar char="•"/>
                      </a:pPr>
                      <a:r>
                        <a:rPr lang="en-GB" sz="1100" dirty="0" smtClean="0"/>
                        <a:t>PS-  cropping,</a:t>
                      </a:r>
                      <a:r>
                        <a:rPr lang="en-GB" sz="1100" baseline="0" dirty="0" smtClean="0"/>
                        <a:t> layering. Collage</a:t>
                      </a:r>
                    </a:p>
                    <a:p>
                      <a:pPr marL="171450" indent="-171450">
                        <a:buFont typeface="Arial" panose="020B0604020202020204" pitchFamily="34" charset="0"/>
                        <a:buChar char="•"/>
                      </a:pPr>
                      <a:r>
                        <a:rPr lang="en-GB" sz="1100" baseline="0" dirty="0" smtClean="0"/>
                        <a:t>Drawing</a:t>
                      </a:r>
                    </a:p>
                    <a:p>
                      <a:pPr marL="171450" indent="-171450">
                        <a:buFont typeface="Arial" panose="020B0604020202020204" pitchFamily="34" charset="0"/>
                        <a:buChar char="•"/>
                      </a:pPr>
                      <a:r>
                        <a:rPr lang="en-GB" sz="1100" baseline="0" dirty="0" smtClean="0"/>
                        <a:t>Contextual writing</a:t>
                      </a:r>
                      <a:endParaRPr lang="en-GB" sz="11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smtClean="0"/>
                        <a:t>Lighting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smtClean="0"/>
                        <a:t>Text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smtClean="0"/>
                        <a:t>Collage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smtClean="0"/>
                        <a:t>PS- Ghosting, text,</a:t>
                      </a:r>
                      <a:r>
                        <a:rPr lang="en-GB" sz="1200" b="0" baseline="0" dirty="0" smtClean="0"/>
                        <a:t> layers, cropping, automate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smtClean="0"/>
                        <a:t>Double exposure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smtClean="0"/>
                        <a:t>Embellishment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smtClean="0"/>
                        <a:t>Drawing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smtClean="0"/>
                        <a:t>Contextual writing</a:t>
                      </a:r>
                      <a:endParaRPr lang="en-GB" sz="12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GB"/>
                    </a:p>
                  </a:txBody>
                  <a:tcPr/>
                </a:tc>
                <a:tc hMerge="1">
                  <a:txBody>
                    <a:bodyPr/>
                    <a:lstStyle/>
                    <a:p>
                      <a:endParaRPr lang="en-GB"/>
                    </a:p>
                  </a:txBody>
                  <a:tcPr/>
                </a:tc>
              </a:tr>
              <a:tr h="1111694">
                <a:tc vMerge="1">
                  <a:txBody>
                    <a:bodyPr/>
                    <a:lstStyle/>
                    <a:p>
                      <a:endParaRPr lang="en-GB"/>
                    </a:p>
                  </a:txBody>
                  <a:tcPr/>
                </a:tc>
                <a:tc>
                  <a:txBody>
                    <a:bodyPr/>
                    <a:lstStyle/>
                    <a:p>
                      <a:pPr marL="0" indent="0">
                        <a:buFont typeface="Arial" panose="020B0604020202020204" pitchFamily="34" charset="0"/>
                        <a:buNone/>
                      </a:pPr>
                      <a:endParaRPr lang="en-GB" sz="11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smtClean="0">
                          <a:solidFill>
                            <a:schemeClr val="tx1"/>
                          </a:solidFill>
                        </a:rPr>
                        <a:t>Andreas Feininger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dirty="0" smtClean="0">
                          <a:ln w="9525" cap="rnd" cmpd="sng" algn="ctr">
                            <a:noFill/>
                            <a:prstDash val="solid"/>
                            <a:bevel/>
                          </a:ln>
                          <a:solidFill>
                            <a:schemeClr val="tx1"/>
                          </a:solidFill>
                          <a:effectLst/>
                          <a:latin typeface="+mn-lt"/>
                        </a:rPr>
                        <a:t>Victor</a:t>
                      </a:r>
                      <a:r>
                        <a:rPr lang="en-GB" sz="1100" b="0" baseline="0" dirty="0" smtClean="0">
                          <a:ln w="9525" cap="rnd" cmpd="sng" algn="ctr">
                            <a:noFill/>
                            <a:prstDash val="solid"/>
                            <a:bevel/>
                          </a:ln>
                          <a:solidFill>
                            <a:schemeClr val="tx1"/>
                          </a:solidFill>
                          <a:effectLst/>
                          <a:latin typeface="+mn-lt"/>
                        </a:rPr>
                        <a:t> Schrager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dirty="0" smtClean="0">
                          <a:ln w="9525" cap="rnd" cmpd="sng" algn="ctr">
                            <a:noFill/>
                            <a:prstDash val="solid"/>
                            <a:bevel/>
                          </a:ln>
                          <a:solidFill>
                            <a:schemeClr val="tx1"/>
                          </a:solidFill>
                          <a:effectLst/>
                          <a:latin typeface="+mn-lt"/>
                        </a:rPr>
                        <a:t>Laura </a:t>
                      </a:r>
                      <a:r>
                        <a:rPr lang="en-GB" sz="1100" b="0" baseline="0" dirty="0" err="1" smtClean="0">
                          <a:ln w="9525" cap="rnd" cmpd="sng" algn="ctr">
                            <a:noFill/>
                            <a:prstDash val="solid"/>
                            <a:bevel/>
                          </a:ln>
                          <a:solidFill>
                            <a:schemeClr val="tx1"/>
                          </a:solidFill>
                          <a:effectLst/>
                          <a:latin typeface="+mn-lt"/>
                        </a:rPr>
                        <a:t>Letinsky</a:t>
                      </a:r>
                      <a:endParaRPr lang="en-GB" sz="800" b="0" dirty="0" smtClean="0">
                        <a:ln w="9525" cap="rnd" cmpd="sng" algn="ctr">
                          <a:noFill/>
                          <a:prstDash val="solid"/>
                          <a:bevel/>
                        </a:ln>
                        <a:solidFill>
                          <a:schemeClr val="tx1"/>
                        </a:solidFill>
                        <a:effectLst/>
                        <a:latin typeface="+mn-lt"/>
                      </a:endParaRPr>
                    </a:p>
                    <a:p>
                      <a:pPr marL="171450" indent="-171450">
                        <a:buFont typeface="Arial" panose="020B0604020202020204" pitchFamily="34" charset="0"/>
                        <a:buChar char="•"/>
                      </a:pPr>
                      <a:endParaRPr lang="en-GB" sz="1100" dirty="0" smtClean="0"/>
                    </a:p>
                    <a:p>
                      <a:pPr marL="171450" indent="-171450">
                        <a:buFont typeface="Arial" panose="020B0604020202020204" pitchFamily="34" charset="0"/>
                        <a:buChar char="•"/>
                      </a:pPr>
                      <a:endParaRPr lang="en-GB" sz="1100" dirty="0" smtClean="0"/>
                    </a:p>
                  </a:txBody>
                  <a:tcPr>
                    <a:lnR w="12700" cap="flat" cmpd="sng" algn="ctr">
                      <a:solidFill>
                        <a:schemeClr val="tx1"/>
                      </a:solidFill>
                      <a:prstDash val="solid"/>
                      <a:round/>
                      <a:headEnd type="none" w="med" len="med"/>
                      <a:tailEnd type="none" w="med" len="med"/>
                    </a:lnR>
                  </a:tcPr>
                </a:tc>
                <a:tc>
                  <a:txBody>
                    <a:bodyPr/>
                    <a:lstStyle/>
                    <a:p>
                      <a:pPr marL="171450" indent="-171450">
                        <a:buFont typeface="Arial" panose="020B0604020202020204" pitchFamily="34" charset="0"/>
                        <a:buChar char="•"/>
                      </a:pPr>
                      <a:r>
                        <a:rPr lang="en-GB" sz="1100" dirty="0" smtClean="0"/>
                        <a:t>Henri Cartier </a:t>
                      </a:r>
                      <a:r>
                        <a:rPr lang="en-GB" sz="1100" dirty="0" err="1" smtClean="0"/>
                        <a:t>Bresson</a:t>
                      </a:r>
                      <a:endParaRPr lang="en-GB" sz="1100" dirty="0" smtClean="0"/>
                    </a:p>
                    <a:p>
                      <a:pPr marL="171450" indent="-171450">
                        <a:buFont typeface="Arial" panose="020B0604020202020204" pitchFamily="34" charset="0"/>
                        <a:buChar char="•"/>
                      </a:pPr>
                      <a:r>
                        <a:rPr lang="en-GB" sz="1100" dirty="0" smtClean="0"/>
                        <a:t>Paul Strand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smtClean="0"/>
                        <a:t>Cassio </a:t>
                      </a:r>
                      <a:r>
                        <a:rPr lang="en-GB" sz="1100" dirty="0" err="1" smtClean="0"/>
                        <a:t>Vasconcellos</a:t>
                      </a:r>
                      <a:endParaRPr lang="en-GB" sz="1100" dirty="0" smtClean="0"/>
                    </a:p>
                    <a:p>
                      <a:pPr marL="171450" indent="-171450">
                        <a:buFont typeface="Arial" panose="020B0604020202020204" pitchFamily="34" charset="0"/>
                        <a:buChar char="•"/>
                      </a:pPr>
                      <a:endParaRPr lang="en-GB" sz="11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smtClean="0"/>
                        <a:t>Taylor Wessing portrait prize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smtClean="0"/>
                        <a:t>David Stuart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smtClean="0"/>
                        <a:t>Rankin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smtClean="0"/>
                        <a:t>Nina </a:t>
                      </a:r>
                      <a:r>
                        <a:rPr lang="en-GB" sz="1200" b="0" dirty="0" err="1" smtClean="0"/>
                        <a:t>Chakrabarti</a:t>
                      </a:r>
                      <a:endParaRPr lang="en-GB" sz="12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smtClean="0"/>
                        <a:t>Student</a:t>
                      </a:r>
                      <a:r>
                        <a:rPr lang="en-GB" sz="1200" b="0" baseline="0" dirty="0" smtClean="0"/>
                        <a:t> choice</a:t>
                      </a:r>
                      <a:endParaRPr lang="en-GB" sz="12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GB"/>
                    </a:p>
                  </a:txBody>
                  <a:tcPr/>
                </a:tc>
              </a:tr>
            </a:tbl>
          </a:graphicData>
        </a:graphic>
      </p:graphicFrame>
      <p:pic>
        <p:nvPicPr>
          <p:cNvPr id="1028" name="Picture 4" descr="https://s-media-cache-ak0.pinimg.com/originals/0f/a4/cc/0fa4cce72bf6c49961c9e9f742883b6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2349971"/>
            <a:ext cx="936104" cy="1182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lucy\Pictures\identity\frag 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5604856"/>
            <a:ext cx="576064" cy="8375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336" y="5373216"/>
            <a:ext cx="737741" cy="109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ushphotographygcse.weebly.com/uploads/2/5/6/3/25636863/4745921_ori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600" y="2112559"/>
            <a:ext cx="1139210" cy="14383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bra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4161" y="2196793"/>
            <a:ext cx="1375677" cy="106078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ic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1514" y="2366699"/>
            <a:ext cx="2912563" cy="81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559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a:t>
            </a:r>
            <a:endParaRPr lang="en-GB" dirty="0"/>
          </a:p>
        </p:txBody>
      </p:sp>
      <p:sp>
        <p:nvSpPr>
          <p:cNvPr id="3" name="Content Placeholder 2"/>
          <p:cNvSpPr>
            <a:spLocks noGrp="1"/>
          </p:cNvSpPr>
          <p:nvPr>
            <p:ph idx="1"/>
          </p:nvPr>
        </p:nvSpPr>
        <p:spPr/>
        <p:txBody>
          <a:bodyPr/>
          <a:lstStyle/>
          <a:p>
            <a:r>
              <a:rPr lang="en-GB" dirty="0" smtClean="0"/>
              <a:t>Research Victor Schrager. Collect 4 images of his shape photographs of nature </a:t>
            </a:r>
          </a:p>
          <a:p>
            <a:r>
              <a:rPr lang="en-GB" dirty="0" smtClean="0"/>
              <a:t>Put this in a power point slide and email to yourself or bring on a stick or SD card or come after school to use a school laptop.</a:t>
            </a:r>
          </a:p>
          <a:p>
            <a:r>
              <a:rPr lang="en-GB" dirty="0" smtClean="0"/>
              <a:t>Bring in some plain coloured objects with simple shapes to use in your photoshoot.</a:t>
            </a:r>
          </a:p>
        </p:txBody>
      </p:sp>
    </p:spTree>
    <p:extLst>
      <p:ext uri="{BB962C8B-B14F-4D97-AF65-F5344CB8AC3E}">
        <p14:creationId xmlns:p14="http://schemas.microsoft.com/office/powerpoint/2010/main" val="10453862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520" y="1095598"/>
            <a:ext cx="1820513" cy="229384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3677710"/>
            <a:ext cx="2495618" cy="30610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765" y="3946968"/>
            <a:ext cx="2091705" cy="25225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7718" y="404664"/>
            <a:ext cx="2267431" cy="283428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4154" y="739895"/>
            <a:ext cx="2057816" cy="264954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850" y="3514869"/>
            <a:ext cx="2387854" cy="311216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1153" y="752450"/>
            <a:ext cx="1772847" cy="2376550"/>
          </a:xfrm>
          <a:prstGeom prst="rect">
            <a:avLst/>
          </a:prstGeom>
        </p:spPr>
      </p:pic>
      <p:sp>
        <p:nvSpPr>
          <p:cNvPr id="2" name="Rounded Rectangle 1"/>
          <p:cNvSpPr/>
          <p:nvPr/>
        </p:nvSpPr>
        <p:spPr>
          <a:xfrm>
            <a:off x="6149465" y="3253279"/>
            <a:ext cx="273630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Victor Schrager</a:t>
            </a:r>
            <a:endParaRPr lang="en-GB" sz="2800" dirty="0"/>
          </a:p>
        </p:txBody>
      </p:sp>
      <p:sp>
        <p:nvSpPr>
          <p:cNvPr id="10" name="Rounded Rectangle 9"/>
          <p:cNvSpPr/>
          <p:nvPr/>
        </p:nvSpPr>
        <p:spPr>
          <a:xfrm>
            <a:off x="117849" y="116632"/>
            <a:ext cx="3099501" cy="80692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Shape and focus</a:t>
            </a:r>
            <a:endParaRPr lang="en-GB" sz="2800" dirty="0"/>
          </a:p>
        </p:txBody>
      </p:sp>
      <p:sp>
        <p:nvSpPr>
          <p:cNvPr id="11" name="Right Arrow 10"/>
          <p:cNvSpPr/>
          <p:nvPr/>
        </p:nvSpPr>
        <p:spPr>
          <a:xfrm>
            <a:off x="395535" y="4581128"/>
            <a:ext cx="4272145" cy="1944216"/>
          </a:xfrm>
          <a:prstGeom prst="rightArrow">
            <a:avLst>
              <a:gd name="adj1" fmla="val 5810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Create a title on your website </a:t>
            </a:r>
            <a:r>
              <a:rPr lang="en-GB" b="1" u="sng" dirty="0" smtClean="0"/>
              <a:t>Victor Schrager. </a:t>
            </a:r>
            <a:r>
              <a:rPr lang="en-GB" dirty="0" smtClean="0"/>
              <a:t>Find 6 images of his shape </a:t>
            </a:r>
            <a:r>
              <a:rPr lang="en-GB" dirty="0" err="1" smtClean="0"/>
              <a:t>photographylife</a:t>
            </a:r>
            <a:r>
              <a:rPr lang="en-GB" dirty="0" smtClean="0"/>
              <a:t> and upload to a gallery</a:t>
            </a:r>
            <a:endParaRPr lang="en-GB" dirty="0"/>
          </a:p>
        </p:txBody>
      </p:sp>
    </p:spTree>
    <p:extLst>
      <p:ext uri="{BB962C8B-B14F-4D97-AF65-F5344CB8AC3E}">
        <p14:creationId xmlns:p14="http://schemas.microsoft.com/office/powerpoint/2010/main" val="387778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71027735"/>
              </p:ext>
            </p:extLst>
          </p:nvPr>
        </p:nvGraphicFramePr>
        <p:xfrm>
          <a:off x="18610" y="332656"/>
          <a:ext cx="9125395" cy="964986"/>
        </p:xfrm>
        <a:graphic>
          <a:graphicData uri="http://schemas.openxmlformats.org/drawingml/2006/table">
            <a:tbl>
              <a:tblPr firstRow="1" bandRow="1">
                <a:tableStyleId>{2D5ABB26-0587-4C30-8999-92F81FD0307C}</a:tableStyleId>
              </a:tblPr>
              <a:tblGrid>
                <a:gridCol w="1825079"/>
                <a:gridCol w="1825079"/>
                <a:gridCol w="1825079"/>
                <a:gridCol w="1825079"/>
                <a:gridCol w="1825079"/>
              </a:tblGrid>
              <a:tr h="345333">
                <a:tc gridSpan="5">
                  <a:txBody>
                    <a:bodyPr/>
                    <a:lstStyle/>
                    <a:p>
                      <a:pPr algn="ctr"/>
                      <a:r>
                        <a:rPr lang="en-GB" sz="1400" dirty="0" smtClean="0"/>
                        <a:t>Visual language – the top</a:t>
                      </a:r>
                      <a:r>
                        <a:rPr lang="en-GB" sz="1400" baseline="0" dirty="0" smtClean="0"/>
                        <a:t> 10 things to talk about</a:t>
                      </a:r>
                      <a:endParaRPr lang="en-GB" sz="1400"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r>
              <a:tr h="345333">
                <a:tc>
                  <a:txBody>
                    <a:bodyPr/>
                    <a:lstStyle/>
                    <a:p>
                      <a:pPr algn="ctr"/>
                      <a:r>
                        <a:rPr lang="en-GB" sz="1200" dirty="0" smtClean="0"/>
                        <a:t>Technique</a:t>
                      </a:r>
                      <a:endParaRPr lang="en-GB" sz="1200" dirty="0"/>
                    </a:p>
                  </a:txBody>
                  <a:tcPr>
                    <a:cell3D prstMaterial="dkEdge">
                      <a:bevel/>
                      <a:lightRig rig="flood" dir="t"/>
                    </a:cell3D>
                  </a:tcPr>
                </a:tc>
                <a:tc>
                  <a:txBody>
                    <a:bodyPr/>
                    <a:lstStyle/>
                    <a:p>
                      <a:pPr algn="ctr"/>
                      <a:r>
                        <a:rPr lang="en-GB" sz="1200" dirty="0" smtClean="0"/>
                        <a:t>Colour</a:t>
                      </a:r>
                      <a:endParaRPr lang="en-GB" sz="1200" dirty="0"/>
                    </a:p>
                  </a:txBody>
                  <a:tcPr>
                    <a:cell3D prstMaterial="dkEdge">
                      <a:bevel/>
                      <a:lightRig rig="flood" dir="t"/>
                    </a:cell3D>
                  </a:tcPr>
                </a:tc>
                <a:tc>
                  <a:txBody>
                    <a:bodyPr/>
                    <a:lstStyle/>
                    <a:p>
                      <a:pPr algn="ctr"/>
                      <a:r>
                        <a:rPr lang="en-GB" sz="1200" dirty="0" smtClean="0"/>
                        <a:t>Composition</a:t>
                      </a:r>
                      <a:endParaRPr lang="en-GB" sz="1200" dirty="0"/>
                    </a:p>
                  </a:txBody>
                  <a:tcPr>
                    <a:cell3D prstMaterial="dkEdge">
                      <a:bevel/>
                      <a:lightRig rig="flood" dir="t"/>
                    </a:cell3D>
                  </a:tcPr>
                </a:tc>
                <a:tc>
                  <a:txBody>
                    <a:bodyPr/>
                    <a:lstStyle/>
                    <a:p>
                      <a:pPr algn="ctr"/>
                      <a:r>
                        <a:rPr lang="en-GB" sz="1200" dirty="0" smtClean="0"/>
                        <a:t>Shape</a:t>
                      </a:r>
                      <a:endParaRPr lang="en-GB" sz="1200" dirty="0"/>
                    </a:p>
                  </a:txBody>
                  <a:tcPr>
                    <a:cell3D prstMaterial="dkEdge">
                      <a:bevel/>
                      <a:lightRig rig="flood" dir="t"/>
                    </a:cell3D>
                  </a:tcPr>
                </a:tc>
                <a:tc>
                  <a:txBody>
                    <a:bodyPr/>
                    <a:lstStyle/>
                    <a:p>
                      <a:pPr algn="ctr"/>
                      <a:r>
                        <a:rPr lang="en-GB" sz="1200" dirty="0" smtClean="0"/>
                        <a:t>Subject</a:t>
                      </a:r>
                      <a:endParaRPr lang="en-GB" sz="1200" dirty="0"/>
                    </a:p>
                  </a:txBody>
                  <a:tcPr>
                    <a:cell3D prstMaterial="dkEdge">
                      <a:bevel/>
                      <a:lightRig rig="flood" dir="t"/>
                    </a:cell3D>
                  </a:tcPr>
                </a:tc>
              </a:tr>
              <a:tr h="274320">
                <a:tc>
                  <a:txBody>
                    <a:bodyPr/>
                    <a:lstStyle/>
                    <a:p>
                      <a:pPr algn="ctr"/>
                      <a:r>
                        <a:rPr lang="en-GB" sz="1200" dirty="0" smtClean="0"/>
                        <a:t>Light</a:t>
                      </a:r>
                      <a:endParaRPr lang="en-GB" sz="1200" dirty="0"/>
                    </a:p>
                  </a:txBody>
                  <a:tcPr>
                    <a:cell3D prstMaterial="dkEdge">
                      <a:bevel/>
                      <a:lightRig rig="flood" dir="t"/>
                    </a:cell3D>
                  </a:tcPr>
                </a:tc>
                <a:tc>
                  <a:txBody>
                    <a:bodyPr/>
                    <a:lstStyle/>
                    <a:p>
                      <a:pPr algn="ctr"/>
                      <a:r>
                        <a:rPr lang="en-GB" sz="1200" dirty="0" smtClean="0"/>
                        <a:t>Media</a:t>
                      </a:r>
                      <a:endParaRPr lang="en-GB" sz="1200" dirty="0"/>
                    </a:p>
                  </a:txBody>
                  <a:tcPr>
                    <a:cell3D prstMaterial="dkEdge">
                      <a:bevel/>
                      <a:lightRig rig="flood" dir="t"/>
                    </a:cell3D>
                  </a:tcPr>
                </a:tc>
                <a:tc>
                  <a:txBody>
                    <a:bodyPr/>
                    <a:lstStyle/>
                    <a:p>
                      <a:pPr algn="ctr"/>
                      <a:r>
                        <a:rPr lang="en-GB" sz="1200" dirty="0" smtClean="0"/>
                        <a:t>Mood</a:t>
                      </a:r>
                      <a:endParaRPr lang="en-GB" sz="1200" dirty="0"/>
                    </a:p>
                  </a:txBody>
                  <a:tcPr>
                    <a:cell3D prstMaterial="dkEdge">
                      <a:bevel/>
                      <a:lightRig rig="flood" dir="t"/>
                    </a:cell3D>
                  </a:tcPr>
                </a:tc>
                <a:tc>
                  <a:txBody>
                    <a:bodyPr/>
                    <a:lstStyle/>
                    <a:p>
                      <a:pPr algn="ctr"/>
                      <a:r>
                        <a:rPr lang="en-GB" sz="1200" dirty="0" smtClean="0"/>
                        <a:t>Style</a:t>
                      </a:r>
                      <a:endParaRPr lang="en-GB" sz="1200" dirty="0"/>
                    </a:p>
                  </a:txBody>
                  <a:tcPr>
                    <a:cell3D prstMaterial="dkEdge">
                      <a:bevel/>
                      <a:lightRig rig="flood" dir="t"/>
                    </a:cell3D>
                  </a:tcPr>
                </a:tc>
                <a:tc>
                  <a:txBody>
                    <a:bodyPr/>
                    <a:lstStyle/>
                    <a:p>
                      <a:pPr algn="ctr"/>
                      <a:r>
                        <a:rPr lang="en-GB" sz="1200" dirty="0" smtClean="0"/>
                        <a:t>Story</a:t>
                      </a:r>
                      <a:endParaRPr lang="en-GB" sz="1200" dirty="0"/>
                    </a:p>
                  </a:txBody>
                  <a:tcPr>
                    <a:cell3D prstMaterial="dkEdge">
                      <a:bevel/>
                      <a:lightRig rig="flood" dir="t"/>
                    </a:cell3D>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83713761"/>
              </p:ext>
            </p:extLst>
          </p:nvPr>
        </p:nvGraphicFramePr>
        <p:xfrm>
          <a:off x="1" y="1412777"/>
          <a:ext cx="9137457" cy="6793984"/>
        </p:xfrm>
        <a:graphic>
          <a:graphicData uri="http://schemas.openxmlformats.org/drawingml/2006/table">
            <a:tbl>
              <a:tblPr firstRow="1" bandRow="1">
                <a:tableStyleId>{2D5ABB26-0587-4C30-8999-92F81FD0307C}</a:tableStyleId>
              </a:tblPr>
              <a:tblGrid>
                <a:gridCol w="1305351"/>
                <a:gridCol w="1305351"/>
                <a:gridCol w="1305351"/>
                <a:gridCol w="1305351"/>
                <a:gridCol w="1305351"/>
                <a:gridCol w="1305351"/>
                <a:gridCol w="1305351"/>
              </a:tblGrid>
              <a:tr h="576064">
                <a:tc gridSpan="7">
                  <a:txBody>
                    <a:bodyPr/>
                    <a:lstStyle/>
                    <a:p>
                      <a:pPr algn="ctr"/>
                      <a:endParaRPr lang="en-GB" sz="1200" dirty="0" smtClean="0"/>
                    </a:p>
                    <a:p>
                      <a:pPr algn="ctr"/>
                      <a:r>
                        <a:rPr lang="en-GB" sz="1200" b="1" dirty="0" smtClean="0"/>
                        <a:t>Word Bank</a:t>
                      </a:r>
                      <a:endParaRPr lang="en-GB" sz="1200" b="1"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c hMerge="1">
                  <a:txBody>
                    <a:bodyPr/>
                    <a:lstStyle/>
                    <a:p>
                      <a:endParaRPr lang="en-GB" dirty="0"/>
                    </a:p>
                  </a:txBody>
                  <a:tcPr>
                    <a:cell3D prstMaterial="dkEdge">
                      <a:bevel/>
                      <a:lightRig rig="flood" dir="t"/>
                    </a:cell3D>
                  </a:tcPr>
                </a:tc>
              </a:tr>
              <a:tr h="640080">
                <a:tc>
                  <a:txBody>
                    <a:bodyPr/>
                    <a:lstStyle/>
                    <a:p>
                      <a:pPr algn="l"/>
                      <a:endParaRPr lang="en-GB" sz="1200" b="1" dirty="0" smtClean="0"/>
                    </a:p>
                    <a:p>
                      <a:pPr algn="l"/>
                      <a:r>
                        <a:rPr lang="en-GB" sz="1200" b="1" dirty="0" smtClean="0"/>
                        <a:t>Colour</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Composition</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Mood</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Style</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Light</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Technique</a:t>
                      </a:r>
                      <a:endParaRPr lang="en-GB" sz="1200" b="1" dirty="0"/>
                    </a:p>
                  </a:txBody>
                  <a:tcPr>
                    <a:cell3D prstMaterial="dkEdge">
                      <a:bevel/>
                      <a:lightRig rig="flood" dir="t"/>
                    </a:cell3D>
                  </a:tcPr>
                </a:tc>
                <a:tc>
                  <a:txBody>
                    <a:bodyPr/>
                    <a:lstStyle/>
                    <a:p>
                      <a:pPr algn="l"/>
                      <a:endParaRPr lang="en-GB" sz="1200" b="1" dirty="0" smtClean="0"/>
                    </a:p>
                    <a:p>
                      <a:pPr algn="l"/>
                      <a:r>
                        <a:rPr lang="en-GB" sz="1200" b="1" dirty="0" smtClean="0"/>
                        <a:t>Media</a:t>
                      </a:r>
                      <a:endParaRPr lang="en-GB" sz="1200" b="1" dirty="0"/>
                    </a:p>
                  </a:txBody>
                  <a:tcPr>
                    <a:cell3D prstMaterial="dkEdge">
                      <a:bevel/>
                      <a:lightRig rig="flood" dir="t"/>
                    </a:cell3D>
                  </a:tcPr>
                </a:tc>
              </a:tr>
              <a:tr h="5577840">
                <a:tc>
                  <a:txBody>
                    <a:bodyPr/>
                    <a:lstStyle/>
                    <a:p>
                      <a:pPr algn="l"/>
                      <a:r>
                        <a:rPr lang="en-GB" sz="1200" dirty="0" smtClean="0"/>
                        <a:t>Bright</a:t>
                      </a:r>
                    </a:p>
                    <a:p>
                      <a:pPr algn="l"/>
                      <a:r>
                        <a:rPr lang="en-GB" sz="1200" dirty="0" smtClean="0"/>
                        <a:t>Clashing</a:t>
                      </a:r>
                    </a:p>
                    <a:p>
                      <a:pPr algn="l"/>
                      <a:r>
                        <a:rPr lang="en-GB" sz="1200" dirty="0" smtClean="0"/>
                        <a:t>Cold</a:t>
                      </a:r>
                    </a:p>
                    <a:p>
                      <a:pPr algn="l"/>
                      <a:r>
                        <a:rPr lang="en-GB" sz="1200" dirty="0" smtClean="0"/>
                        <a:t>Contrast</a:t>
                      </a:r>
                    </a:p>
                    <a:p>
                      <a:pPr algn="l"/>
                      <a:r>
                        <a:rPr lang="en-GB" sz="1200" dirty="0" smtClean="0"/>
                        <a:t>Deep</a:t>
                      </a:r>
                    </a:p>
                    <a:p>
                      <a:pPr algn="l"/>
                      <a:r>
                        <a:rPr lang="en-GB" sz="1200" dirty="0" smtClean="0"/>
                        <a:t>Dull</a:t>
                      </a:r>
                    </a:p>
                    <a:p>
                      <a:pPr algn="l"/>
                      <a:r>
                        <a:rPr lang="en-GB" sz="1200" dirty="0" smtClean="0"/>
                        <a:t>Glowing</a:t>
                      </a:r>
                    </a:p>
                    <a:p>
                      <a:pPr algn="l"/>
                      <a:r>
                        <a:rPr lang="en-GB" sz="1200" dirty="0" smtClean="0"/>
                        <a:t>Harmonious </a:t>
                      </a:r>
                    </a:p>
                    <a:p>
                      <a:pPr algn="l"/>
                      <a:r>
                        <a:rPr lang="en-GB" sz="1200" dirty="0" smtClean="0"/>
                        <a:t>Hue</a:t>
                      </a:r>
                    </a:p>
                    <a:p>
                      <a:pPr algn="l"/>
                      <a:r>
                        <a:rPr lang="en-GB" sz="1200" dirty="0" smtClean="0"/>
                        <a:t>Intense</a:t>
                      </a:r>
                    </a:p>
                    <a:p>
                      <a:pPr algn="l"/>
                      <a:r>
                        <a:rPr lang="en-GB" sz="1200" dirty="0" smtClean="0"/>
                        <a:t>Luminous</a:t>
                      </a:r>
                    </a:p>
                    <a:p>
                      <a:pPr algn="l"/>
                      <a:r>
                        <a:rPr lang="en-GB" sz="1200" dirty="0" smtClean="0"/>
                        <a:t>Monochrome</a:t>
                      </a:r>
                    </a:p>
                    <a:p>
                      <a:pPr algn="l"/>
                      <a:r>
                        <a:rPr lang="en-GB" sz="1200" dirty="0" smtClean="0"/>
                        <a:t>Opaque</a:t>
                      </a:r>
                    </a:p>
                    <a:p>
                      <a:pPr algn="l"/>
                      <a:r>
                        <a:rPr lang="en-GB" sz="1200" dirty="0" smtClean="0"/>
                        <a:t>Pale</a:t>
                      </a:r>
                    </a:p>
                    <a:p>
                      <a:pPr algn="l"/>
                      <a:r>
                        <a:rPr lang="en-GB" sz="1200" dirty="0" smtClean="0"/>
                        <a:t>Pure</a:t>
                      </a:r>
                    </a:p>
                    <a:p>
                      <a:pPr algn="l"/>
                      <a:r>
                        <a:rPr lang="en-GB" sz="1200" dirty="0" smtClean="0"/>
                        <a:t>Saturation</a:t>
                      </a:r>
                    </a:p>
                    <a:p>
                      <a:pPr algn="l"/>
                      <a:r>
                        <a:rPr lang="en-GB" sz="1200" dirty="0" smtClean="0"/>
                        <a:t>Transparent</a:t>
                      </a:r>
                    </a:p>
                    <a:p>
                      <a:pPr algn="l"/>
                      <a:r>
                        <a:rPr lang="en-GB" sz="1200" dirty="0" smtClean="0"/>
                        <a:t>Vibrant</a:t>
                      </a:r>
                    </a:p>
                    <a:p>
                      <a:pPr algn="l"/>
                      <a:r>
                        <a:rPr lang="en-GB" sz="1200" dirty="0" smtClean="0"/>
                        <a:t>Warm</a:t>
                      </a:r>
                    </a:p>
                  </a:txBody>
                  <a:tcPr>
                    <a:cell3D prstMaterial="dkEdge">
                      <a:bevel/>
                      <a:lightRig rig="flood" dir="t"/>
                    </a:cell3D>
                  </a:tcPr>
                </a:tc>
                <a:tc>
                  <a:txBody>
                    <a:bodyPr/>
                    <a:lstStyle/>
                    <a:p>
                      <a:pPr algn="l"/>
                      <a:r>
                        <a:rPr lang="en-GB" sz="1200" dirty="0" smtClean="0"/>
                        <a:t>Angle</a:t>
                      </a:r>
                    </a:p>
                    <a:p>
                      <a:pPr algn="l"/>
                      <a:r>
                        <a:rPr lang="en-GB" sz="1200" dirty="0" smtClean="0"/>
                        <a:t>Background</a:t>
                      </a:r>
                    </a:p>
                    <a:p>
                      <a:pPr algn="l"/>
                      <a:r>
                        <a:rPr lang="en-GB" sz="1200" dirty="0" smtClean="0"/>
                        <a:t>Blurred</a:t>
                      </a:r>
                    </a:p>
                    <a:p>
                      <a:pPr algn="l"/>
                      <a:r>
                        <a:rPr lang="en-GB" sz="1200" dirty="0" smtClean="0"/>
                        <a:t>Balance</a:t>
                      </a:r>
                    </a:p>
                    <a:p>
                      <a:pPr algn="l"/>
                      <a:r>
                        <a:rPr lang="en-GB" sz="1200" dirty="0" smtClean="0"/>
                        <a:t>Complex</a:t>
                      </a:r>
                    </a:p>
                    <a:p>
                      <a:pPr algn="l"/>
                      <a:r>
                        <a:rPr lang="en-GB" sz="1200" dirty="0" smtClean="0"/>
                        <a:t>Distance</a:t>
                      </a:r>
                    </a:p>
                    <a:p>
                      <a:pPr algn="l"/>
                      <a:r>
                        <a:rPr lang="en-GB" sz="1200" dirty="0" smtClean="0"/>
                        <a:t>Eye line</a:t>
                      </a:r>
                    </a:p>
                    <a:p>
                      <a:pPr algn="l"/>
                      <a:r>
                        <a:rPr lang="en-GB" sz="1200" dirty="0" smtClean="0"/>
                        <a:t>Framing </a:t>
                      </a:r>
                    </a:p>
                    <a:p>
                      <a:pPr algn="l"/>
                      <a:r>
                        <a:rPr lang="en-GB" sz="1200" dirty="0" smtClean="0"/>
                        <a:t>Focus</a:t>
                      </a:r>
                    </a:p>
                    <a:p>
                      <a:pPr algn="l"/>
                      <a:r>
                        <a:rPr lang="en-GB" sz="1200" dirty="0" smtClean="0"/>
                        <a:t>Foreground</a:t>
                      </a:r>
                    </a:p>
                    <a:p>
                      <a:pPr algn="l"/>
                      <a:r>
                        <a:rPr lang="en-GB" sz="1200" dirty="0" smtClean="0"/>
                        <a:t>Form</a:t>
                      </a:r>
                    </a:p>
                    <a:p>
                      <a:pPr algn="l"/>
                      <a:r>
                        <a:rPr lang="en-GB" sz="1200" dirty="0" smtClean="0"/>
                        <a:t>Line</a:t>
                      </a:r>
                    </a:p>
                    <a:p>
                      <a:pPr algn="l"/>
                      <a:r>
                        <a:rPr lang="en-GB" sz="1200" dirty="0" smtClean="0"/>
                        <a:t>Middle ground</a:t>
                      </a:r>
                    </a:p>
                    <a:p>
                      <a:pPr algn="l"/>
                      <a:r>
                        <a:rPr lang="en-GB" sz="1200" dirty="0" smtClean="0"/>
                        <a:t>Movement</a:t>
                      </a:r>
                    </a:p>
                    <a:p>
                      <a:pPr algn="l"/>
                      <a:r>
                        <a:rPr lang="en-GB" sz="1200" dirty="0" smtClean="0"/>
                        <a:t>Near</a:t>
                      </a:r>
                    </a:p>
                    <a:p>
                      <a:pPr algn="l"/>
                      <a:r>
                        <a:rPr lang="en-GB" sz="1200" dirty="0" smtClean="0"/>
                        <a:t>Perspective</a:t>
                      </a:r>
                    </a:p>
                    <a:p>
                      <a:pPr algn="l"/>
                      <a:r>
                        <a:rPr lang="en-GB" sz="1200" dirty="0" smtClean="0"/>
                        <a:t>Scale</a:t>
                      </a:r>
                    </a:p>
                    <a:p>
                      <a:pPr algn="l"/>
                      <a:r>
                        <a:rPr lang="en-GB" sz="1200" dirty="0" smtClean="0"/>
                        <a:t>Space</a:t>
                      </a:r>
                    </a:p>
                    <a:p>
                      <a:pPr algn="l"/>
                      <a:r>
                        <a:rPr lang="en-GB" sz="1200" dirty="0" smtClean="0"/>
                        <a:t>Shape</a:t>
                      </a:r>
                    </a:p>
                    <a:p>
                      <a:pPr algn="l"/>
                      <a:r>
                        <a:rPr lang="en-GB" sz="1200" dirty="0" smtClean="0"/>
                        <a:t>Symmetry</a:t>
                      </a:r>
                    </a:p>
                    <a:p>
                      <a:pPr algn="l"/>
                      <a:r>
                        <a:rPr lang="en-GB" sz="1200" dirty="0" smtClean="0"/>
                        <a:t>Torn</a:t>
                      </a:r>
                    </a:p>
                    <a:p>
                      <a:pPr algn="l"/>
                      <a:r>
                        <a:rPr lang="en-GB" sz="1200" dirty="0" smtClean="0"/>
                        <a:t>Tryptic </a:t>
                      </a:r>
                    </a:p>
                    <a:p>
                      <a:pPr algn="l"/>
                      <a:r>
                        <a:rPr lang="en-GB" sz="1200" dirty="0" smtClean="0"/>
                        <a:t>Thumbnail</a:t>
                      </a:r>
                    </a:p>
                  </a:txBody>
                  <a:tcPr>
                    <a:cell3D prstMaterial="dkEdge">
                      <a:bevel/>
                      <a:lightRig rig="flood" dir="t"/>
                    </a:cell3D>
                  </a:tcPr>
                </a:tc>
                <a:tc>
                  <a:txBody>
                    <a:bodyPr/>
                    <a:lstStyle/>
                    <a:p>
                      <a:pPr algn="l"/>
                      <a:r>
                        <a:rPr lang="en-GB" sz="1200" dirty="0" smtClean="0"/>
                        <a:t>Alive</a:t>
                      </a:r>
                    </a:p>
                    <a:p>
                      <a:pPr algn="l"/>
                      <a:r>
                        <a:rPr lang="en-GB" sz="1200" dirty="0" smtClean="0"/>
                        <a:t>Atmospheric</a:t>
                      </a:r>
                    </a:p>
                    <a:p>
                      <a:pPr algn="l"/>
                      <a:r>
                        <a:rPr lang="en-GB" sz="1200" dirty="0" smtClean="0"/>
                        <a:t>Calm</a:t>
                      </a:r>
                    </a:p>
                    <a:p>
                      <a:pPr algn="l"/>
                      <a:r>
                        <a:rPr lang="en-GB" sz="1200" dirty="0" smtClean="0"/>
                        <a:t>Delicate</a:t>
                      </a:r>
                    </a:p>
                    <a:p>
                      <a:pPr algn="l"/>
                      <a:r>
                        <a:rPr lang="en-GB" sz="1200" dirty="0" smtClean="0"/>
                        <a:t>Depressing</a:t>
                      </a:r>
                    </a:p>
                    <a:p>
                      <a:pPr algn="l"/>
                      <a:r>
                        <a:rPr lang="en-GB" sz="1200" dirty="0" smtClean="0"/>
                        <a:t>Dignified</a:t>
                      </a:r>
                    </a:p>
                    <a:p>
                      <a:pPr algn="l"/>
                      <a:r>
                        <a:rPr lang="en-GB" sz="1200" dirty="0" smtClean="0"/>
                        <a:t>Disturbing</a:t>
                      </a:r>
                    </a:p>
                    <a:p>
                      <a:pPr algn="l"/>
                      <a:r>
                        <a:rPr lang="en-GB" sz="1200" dirty="0" smtClean="0"/>
                        <a:t>Fresh</a:t>
                      </a:r>
                    </a:p>
                    <a:p>
                      <a:pPr algn="l"/>
                      <a:r>
                        <a:rPr lang="en-GB" sz="1200" dirty="0" smtClean="0"/>
                        <a:t>Exciting</a:t>
                      </a:r>
                    </a:p>
                    <a:p>
                      <a:pPr algn="l"/>
                      <a:r>
                        <a:rPr lang="en-GB" sz="1200" dirty="0" smtClean="0"/>
                        <a:t>Flamboyant</a:t>
                      </a:r>
                    </a:p>
                    <a:p>
                      <a:pPr algn="l"/>
                      <a:r>
                        <a:rPr lang="en-GB" sz="1200" dirty="0" smtClean="0"/>
                        <a:t>Expressive</a:t>
                      </a:r>
                    </a:p>
                    <a:p>
                      <a:pPr algn="l"/>
                      <a:r>
                        <a:rPr lang="en-GB" sz="1200" dirty="0" smtClean="0"/>
                        <a:t>Humorous</a:t>
                      </a:r>
                    </a:p>
                    <a:p>
                      <a:pPr algn="l"/>
                      <a:r>
                        <a:rPr lang="en-GB" sz="1200" dirty="0" smtClean="0"/>
                        <a:t>Imposing</a:t>
                      </a:r>
                    </a:p>
                    <a:p>
                      <a:pPr algn="l"/>
                      <a:r>
                        <a:rPr lang="en-GB" sz="1200" dirty="0" smtClean="0"/>
                        <a:t>Nostalgic</a:t>
                      </a:r>
                    </a:p>
                    <a:p>
                      <a:pPr algn="l"/>
                      <a:r>
                        <a:rPr lang="en-GB" sz="1200" dirty="0" smtClean="0"/>
                        <a:t>Sad</a:t>
                      </a:r>
                    </a:p>
                    <a:p>
                      <a:pPr algn="l"/>
                      <a:r>
                        <a:rPr lang="en-GB" sz="1200" dirty="0" smtClean="0"/>
                        <a:t>Sentimental</a:t>
                      </a:r>
                    </a:p>
                    <a:p>
                      <a:pPr algn="l"/>
                      <a:r>
                        <a:rPr lang="en-GB" sz="1200" dirty="0" smtClean="0"/>
                        <a:t>Setting</a:t>
                      </a:r>
                    </a:p>
                    <a:p>
                      <a:pPr algn="l"/>
                      <a:r>
                        <a:rPr lang="en-GB" sz="1200" dirty="0" smtClean="0"/>
                        <a:t>Tranquil</a:t>
                      </a:r>
                    </a:p>
                    <a:p>
                      <a:pPr algn="l"/>
                      <a:endParaRPr lang="en-GB" sz="1200" dirty="0" smtClean="0"/>
                    </a:p>
                  </a:txBody>
                  <a:tcPr>
                    <a:cell3D prstMaterial="dkEdge">
                      <a:bevel/>
                      <a:lightRig rig="flood" dir="t"/>
                    </a:cell3D>
                  </a:tcPr>
                </a:tc>
                <a:tc>
                  <a:txBody>
                    <a:bodyPr/>
                    <a:lstStyle/>
                    <a:p>
                      <a:pPr algn="l"/>
                      <a:r>
                        <a:rPr lang="en-GB" sz="1200" dirty="0" smtClean="0"/>
                        <a:t>Abstract</a:t>
                      </a:r>
                    </a:p>
                    <a:p>
                      <a:pPr algn="l"/>
                      <a:r>
                        <a:rPr lang="en-GB" sz="1200" dirty="0" smtClean="0"/>
                        <a:t>Content</a:t>
                      </a:r>
                    </a:p>
                    <a:p>
                      <a:pPr algn="l"/>
                      <a:r>
                        <a:rPr lang="en-GB" sz="1200" dirty="0" smtClean="0"/>
                        <a:t>Derivative</a:t>
                      </a:r>
                    </a:p>
                    <a:p>
                      <a:pPr algn="l"/>
                      <a:r>
                        <a:rPr lang="en-GB" sz="1200" dirty="0" smtClean="0"/>
                        <a:t>Documentary</a:t>
                      </a:r>
                    </a:p>
                    <a:p>
                      <a:pPr algn="l"/>
                      <a:r>
                        <a:rPr lang="en-GB" sz="1200" dirty="0" smtClean="0"/>
                        <a:t>Distorted</a:t>
                      </a:r>
                    </a:p>
                    <a:p>
                      <a:pPr algn="l"/>
                      <a:r>
                        <a:rPr lang="en-GB" sz="1200" dirty="0" smtClean="0"/>
                        <a:t>Emotional</a:t>
                      </a:r>
                    </a:p>
                    <a:p>
                      <a:pPr algn="l"/>
                      <a:r>
                        <a:rPr lang="en-GB" sz="1200" dirty="0" smtClean="0"/>
                        <a:t>Exaggerated</a:t>
                      </a:r>
                    </a:p>
                    <a:p>
                      <a:pPr algn="l"/>
                      <a:r>
                        <a:rPr lang="en-GB" sz="1200" dirty="0" smtClean="0"/>
                        <a:t>Fake</a:t>
                      </a:r>
                    </a:p>
                    <a:p>
                      <a:pPr algn="l"/>
                      <a:r>
                        <a:rPr lang="en-GB" sz="1200" dirty="0" smtClean="0"/>
                        <a:t>Fantasy</a:t>
                      </a:r>
                    </a:p>
                    <a:p>
                      <a:pPr algn="l"/>
                      <a:r>
                        <a:rPr lang="en-GB" sz="1200" dirty="0" smtClean="0"/>
                        <a:t>Figurative</a:t>
                      </a:r>
                    </a:p>
                    <a:p>
                      <a:pPr algn="l"/>
                      <a:r>
                        <a:rPr lang="en-GB" sz="1200" dirty="0" smtClean="0"/>
                        <a:t>Landscape</a:t>
                      </a:r>
                    </a:p>
                    <a:p>
                      <a:pPr algn="l"/>
                      <a:r>
                        <a:rPr lang="en-GB" sz="1200" dirty="0" smtClean="0"/>
                        <a:t>Religious</a:t>
                      </a:r>
                    </a:p>
                    <a:p>
                      <a:pPr algn="l"/>
                      <a:r>
                        <a:rPr lang="en-GB" sz="1200" dirty="0" smtClean="0"/>
                        <a:t>Repetition</a:t>
                      </a:r>
                    </a:p>
                    <a:p>
                      <a:pPr algn="l"/>
                      <a:r>
                        <a:rPr lang="en-GB" sz="1200" dirty="0" smtClean="0"/>
                        <a:t>Representational</a:t>
                      </a:r>
                    </a:p>
                    <a:p>
                      <a:pPr algn="l"/>
                      <a:r>
                        <a:rPr lang="en-GB" sz="1200" dirty="0" smtClean="0"/>
                        <a:t>Still life</a:t>
                      </a:r>
                    </a:p>
                    <a:p>
                      <a:pPr algn="l"/>
                      <a:r>
                        <a:rPr lang="en-GB" sz="1200" dirty="0" smtClean="0"/>
                        <a:t>Surreal</a:t>
                      </a:r>
                    </a:p>
                    <a:p>
                      <a:pPr algn="l"/>
                      <a:r>
                        <a:rPr lang="en-GB" sz="1200" dirty="0" smtClean="0"/>
                        <a:t>Symbolic</a:t>
                      </a:r>
                    </a:p>
                    <a:p>
                      <a:pPr algn="l"/>
                      <a:r>
                        <a:rPr lang="en-GB" sz="1200" dirty="0" smtClean="0"/>
                        <a:t>Intention </a:t>
                      </a:r>
                    </a:p>
                    <a:p>
                      <a:pPr algn="l"/>
                      <a:r>
                        <a:rPr lang="en-GB" sz="1200" dirty="0" smtClean="0"/>
                        <a:t>Theme</a:t>
                      </a:r>
                    </a:p>
                  </a:txBody>
                  <a:tcPr>
                    <a:cell3D prstMaterial="dkEdge">
                      <a:bevel/>
                      <a:lightRig rig="flood" dir="t"/>
                    </a:cell3D>
                  </a:tcPr>
                </a:tc>
                <a:tc>
                  <a:txBody>
                    <a:bodyPr/>
                    <a:lstStyle/>
                    <a:p>
                      <a:pPr algn="l"/>
                      <a:r>
                        <a:rPr lang="en-GB" sz="1200" dirty="0" smtClean="0"/>
                        <a:t>Aperture</a:t>
                      </a:r>
                    </a:p>
                    <a:p>
                      <a:pPr algn="l"/>
                      <a:r>
                        <a:rPr lang="en-GB" sz="1200" dirty="0" smtClean="0"/>
                        <a:t>Aperture priority</a:t>
                      </a:r>
                    </a:p>
                    <a:p>
                      <a:pPr algn="l"/>
                      <a:r>
                        <a:rPr lang="en-GB" sz="1200" dirty="0" smtClean="0"/>
                        <a:t>Artificial</a:t>
                      </a:r>
                    </a:p>
                    <a:p>
                      <a:pPr algn="l"/>
                      <a:r>
                        <a:rPr lang="en-GB" sz="1200" dirty="0" smtClean="0"/>
                        <a:t>Contrast</a:t>
                      </a:r>
                    </a:p>
                    <a:p>
                      <a:pPr algn="l"/>
                      <a:r>
                        <a:rPr lang="en-GB" sz="1200" dirty="0" smtClean="0"/>
                        <a:t>Chroma</a:t>
                      </a:r>
                    </a:p>
                    <a:p>
                      <a:pPr algn="l"/>
                      <a:r>
                        <a:rPr lang="en-GB" sz="1200" dirty="0" smtClean="0"/>
                        <a:t>Dark</a:t>
                      </a:r>
                    </a:p>
                    <a:p>
                      <a:pPr algn="l"/>
                      <a:r>
                        <a:rPr lang="en-GB" sz="1200" dirty="0" smtClean="0"/>
                        <a:t>Develop</a:t>
                      </a:r>
                    </a:p>
                    <a:p>
                      <a:pPr algn="l"/>
                      <a:r>
                        <a:rPr lang="en-GB" sz="1200" dirty="0" smtClean="0"/>
                        <a:t>Exposure</a:t>
                      </a:r>
                    </a:p>
                    <a:p>
                      <a:pPr algn="l"/>
                      <a:r>
                        <a:rPr lang="en-GB" sz="1200" dirty="0" smtClean="0"/>
                        <a:t>Focus</a:t>
                      </a:r>
                    </a:p>
                    <a:p>
                      <a:pPr algn="l"/>
                      <a:r>
                        <a:rPr lang="en-GB" sz="1200" dirty="0" smtClean="0"/>
                        <a:t>Filter</a:t>
                      </a:r>
                    </a:p>
                    <a:p>
                      <a:pPr algn="l"/>
                      <a:r>
                        <a:rPr lang="en-GB" sz="1200" dirty="0" smtClean="0"/>
                        <a:t>Evening</a:t>
                      </a:r>
                    </a:p>
                    <a:p>
                      <a:pPr algn="l"/>
                      <a:r>
                        <a:rPr lang="en-GB" sz="1200" dirty="0" smtClean="0"/>
                        <a:t>Fierce</a:t>
                      </a:r>
                    </a:p>
                    <a:p>
                      <a:pPr algn="l"/>
                      <a:r>
                        <a:rPr lang="en-GB" sz="1200" dirty="0" smtClean="0"/>
                        <a:t>Gentle</a:t>
                      </a:r>
                    </a:p>
                    <a:p>
                      <a:pPr algn="l"/>
                      <a:r>
                        <a:rPr lang="en-GB" sz="1200" dirty="0" smtClean="0"/>
                        <a:t>Harsh</a:t>
                      </a:r>
                    </a:p>
                    <a:p>
                      <a:pPr algn="l"/>
                      <a:r>
                        <a:rPr lang="en-GB" sz="1200" dirty="0" smtClean="0"/>
                        <a:t>Hazy</a:t>
                      </a:r>
                    </a:p>
                    <a:p>
                      <a:pPr algn="l"/>
                      <a:r>
                        <a:rPr lang="en-GB" sz="1200" dirty="0" smtClean="0"/>
                        <a:t>ISO</a:t>
                      </a:r>
                    </a:p>
                    <a:p>
                      <a:pPr algn="l"/>
                      <a:r>
                        <a:rPr lang="en-GB" sz="1200" dirty="0" smtClean="0"/>
                        <a:t>Intense</a:t>
                      </a:r>
                    </a:p>
                    <a:p>
                      <a:pPr algn="l"/>
                      <a:r>
                        <a:rPr lang="en-GB" sz="1200" dirty="0" smtClean="0"/>
                        <a:t>Lens</a:t>
                      </a:r>
                    </a:p>
                    <a:p>
                      <a:pPr algn="l"/>
                      <a:r>
                        <a:rPr lang="en-GB" sz="1200" dirty="0" smtClean="0"/>
                        <a:t>Natural</a:t>
                      </a:r>
                    </a:p>
                    <a:p>
                      <a:pPr algn="l"/>
                      <a:r>
                        <a:rPr lang="en-GB" sz="1200" dirty="0" smtClean="0"/>
                        <a:t>Shady</a:t>
                      </a:r>
                    </a:p>
                    <a:p>
                      <a:pPr algn="l"/>
                      <a:r>
                        <a:rPr lang="en-GB" sz="1200" dirty="0" smtClean="0"/>
                        <a:t>Shadowy</a:t>
                      </a:r>
                    </a:p>
                    <a:p>
                      <a:pPr algn="l"/>
                      <a:r>
                        <a:rPr lang="en-GB" sz="1200" dirty="0" smtClean="0"/>
                        <a:t>Warm</a:t>
                      </a:r>
                    </a:p>
                    <a:p>
                      <a:pPr algn="l"/>
                      <a:endParaRPr lang="en-GB" sz="1200" dirty="0" smtClean="0"/>
                    </a:p>
                  </a:txBody>
                  <a:tcPr>
                    <a:cell3D prstMaterial="dkEdge">
                      <a:bevel/>
                      <a:lightRig rig="flood" dir="t"/>
                    </a:cell3D>
                  </a:tcPr>
                </a:tc>
                <a:tc>
                  <a:txBody>
                    <a:bodyPr/>
                    <a:lstStyle/>
                    <a:p>
                      <a:pPr algn="l"/>
                      <a:r>
                        <a:rPr lang="en-GB" sz="1200" baseline="0" dirty="0" smtClean="0"/>
                        <a:t>Texture</a:t>
                      </a:r>
                    </a:p>
                    <a:p>
                      <a:pPr algn="l"/>
                      <a:r>
                        <a:rPr lang="en-GB" sz="1200" baseline="0" dirty="0" smtClean="0"/>
                        <a:t>Calibration</a:t>
                      </a:r>
                    </a:p>
                    <a:p>
                      <a:pPr algn="l"/>
                      <a:r>
                        <a:rPr lang="en-GB" sz="1200" baseline="0" dirty="0" smtClean="0"/>
                        <a:t>Digital </a:t>
                      </a:r>
                    </a:p>
                    <a:p>
                      <a:pPr algn="l"/>
                      <a:r>
                        <a:rPr lang="en-GB" sz="1200" baseline="0" dirty="0" smtClean="0"/>
                        <a:t>F-Stop</a:t>
                      </a:r>
                    </a:p>
                    <a:p>
                      <a:pPr algn="l"/>
                      <a:r>
                        <a:rPr lang="en-GB" sz="1200" baseline="0" dirty="0" smtClean="0"/>
                        <a:t>Layered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Panorama</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t>Pixelization</a:t>
                      </a:r>
                      <a:endParaRPr lang="en-GB" sz="1200" dirty="0" smtClean="0"/>
                    </a:p>
                    <a:p>
                      <a:pPr algn="l"/>
                      <a:r>
                        <a:rPr lang="en-GB" sz="1200" baseline="0" dirty="0" smtClean="0"/>
                        <a:t>Resolution</a:t>
                      </a:r>
                    </a:p>
                    <a:p>
                      <a:pPr algn="l"/>
                      <a:r>
                        <a:rPr lang="en-GB" sz="1200" baseline="0" dirty="0" smtClean="0"/>
                        <a:t>Solarized</a:t>
                      </a:r>
                    </a:p>
                    <a:p>
                      <a:pPr algn="l"/>
                      <a:r>
                        <a:rPr lang="en-GB" sz="1200" baseline="0" dirty="0" smtClean="0"/>
                        <a:t>Shutter priority</a:t>
                      </a:r>
                    </a:p>
                    <a:p>
                      <a:pPr algn="l"/>
                      <a:r>
                        <a:rPr lang="en-GB" sz="1200" baseline="0" dirty="0" smtClean="0"/>
                        <a:t>Shutter speed</a:t>
                      </a:r>
                    </a:p>
                    <a:p>
                      <a:pPr algn="l"/>
                      <a:r>
                        <a:rPr lang="en-GB" sz="1200" baseline="0" dirty="0" smtClean="0"/>
                        <a:t>Depth of field </a:t>
                      </a:r>
                    </a:p>
                  </a:txBody>
                  <a:tcPr>
                    <a:cell3D prstMaterial="dkEdge">
                      <a:bevel/>
                      <a:lightRig rig="flood" dir="t"/>
                    </a:cell3D>
                  </a:tcPr>
                </a:tc>
                <a:tc>
                  <a:txBody>
                    <a:bodyPr/>
                    <a:lstStyle/>
                    <a:p>
                      <a:pPr algn="l"/>
                      <a:r>
                        <a:rPr lang="en-GB" sz="1200" baseline="0" dirty="0" smtClean="0"/>
                        <a:t>Collage</a:t>
                      </a:r>
                    </a:p>
                    <a:p>
                      <a:pPr algn="l"/>
                      <a:r>
                        <a:rPr lang="en-GB" sz="1200" baseline="0" dirty="0" smtClean="0"/>
                        <a:t>Digital </a:t>
                      </a:r>
                    </a:p>
                    <a:p>
                      <a:pPr algn="l"/>
                      <a:r>
                        <a:rPr lang="en-GB" sz="1200" baseline="0" dirty="0" smtClean="0"/>
                        <a:t>Paint</a:t>
                      </a:r>
                    </a:p>
                    <a:p>
                      <a:pPr algn="l"/>
                      <a:r>
                        <a:rPr lang="en-GB" sz="1200" baseline="0" dirty="0" smtClean="0"/>
                        <a:t>Print</a:t>
                      </a:r>
                    </a:p>
                    <a:p>
                      <a:pPr algn="l"/>
                      <a:r>
                        <a:rPr lang="en-GB" sz="1200" baseline="0" dirty="0" smtClean="0"/>
                        <a:t>Photograph</a:t>
                      </a:r>
                    </a:p>
                    <a:p>
                      <a:pPr algn="l"/>
                      <a:r>
                        <a:rPr lang="en-GB" sz="1200" baseline="0" dirty="0" smtClean="0"/>
                        <a:t>Mixed media</a:t>
                      </a: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Photoshop</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Pixel</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Noise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Film photography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Cyanotype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Pin hole</a:t>
                      </a:r>
                      <a:endParaRPr lang="en-GB"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txBody>
                  <a:tcPr>
                    <a:cell3D prstMaterial="dkEdge">
                      <a:bevel/>
                      <a:lightRig rig="flood" dir="t"/>
                    </a:cell3D>
                  </a:tcPr>
                </a:tc>
              </a:tr>
            </a:tbl>
          </a:graphicData>
        </a:graphic>
      </p:graphicFrame>
      <p:sp>
        <p:nvSpPr>
          <p:cNvPr id="6" name="TextBox 5"/>
          <p:cNvSpPr txBox="1"/>
          <p:nvPr/>
        </p:nvSpPr>
        <p:spPr>
          <a:xfrm>
            <a:off x="1691680" y="0"/>
            <a:ext cx="5904656" cy="369332"/>
          </a:xfrm>
          <a:prstGeom prst="rect">
            <a:avLst/>
          </a:prstGeom>
          <a:noFill/>
        </p:spPr>
        <p:txBody>
          <a:bodyPr wrap="square" rtlCol="0">
            <a:spAutoFit/>
          </a:bodyPr>
          <a:lstStyle/>
          <a:p>
            <a:pPr algn="ctr"/>
            <a:r>
              <a:rPr lang="en-GB" b="1" dirty="0" smtClean="0"/>
              <a:t>Photography analysis word bank</a:t>
            </a:r>
            <a:endParaRPr lang="en-GB" b="1" dirty="0"/>
          </a:p>
        </p:txBody>
      </p:sp>
      <p:sp>
        <p:nvSpPr>
          <p:cNvPr id="2" name="Left Arrow 1"/>
          <p:cNvSpPr/>
          <p:nvPr/>
        </p:nvSpPr>
        <p:spPr>
          <a:xfrm>
            <a:off x="5715000" y="4343400"/>
            <a:ext cx="3124200" cy="2514600"/>
          </a:xfrm>
          <a:prstGeom prst="leftArrow">
            <a:avLst>
              <a:gd name="adj1" fmla="val 50000"/>
              <a:gd name="adj2" fmla="val 4283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Underline all the words that relate to Victor </a:t>
            </a:r>
            <a:r>
              <a:rPr lang="en-GB" b="1" dirty="0" err="1" smtClean="0">
                <a:solidFill>
                  <a:schemeClr val="tx1"/>
                </a:solidFill>
              </a:rPr>
              <a:t>Schrager’a</a:t>
            </a:r>
            <a:r>
              <a:rPr lang="en-GB" b="1" dirty="0" smtClean="0">
                <a:solidFill>
                  <a:schemeClr val="tx1"/>
                </a:solidFill>
              </a:rPr>
              <a:t> photograph</a:t>
            </a:r>
          </a:p>
        </p:txBody>
      </p:sp>
      <p:pic>
        <p:nvPicPr>
          <p:cNvPr id="2050" name="Picture 2" descr="C:\Users\hca\AppData\Local\Microsoft\Windows\Temporary Internet Files\Content.IE5\KTO740N7\stopwatc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70811"/>
            <a:ext cx="1744999" cy="18780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2133600"/>
            <a:ext cx="2362200" cy="954107"/>
          </a:xfrm>
          <a:prstGeom prst="rect">
            <a:avLst/>
          </a:prstGeom>
          <a:solidFill>
            <a:srgbClr val="FFFF00"/>
          </a:solidFill>
        </p:spPr>
        <p:txBody>
          <a:bodyPr wrap="square" rtlCol="0">
            <a:spAutoFit/>
          </a:bodyPr>
          <a:lstStyle/>
          <a:p>
            <a:r>
              <a:rPr lang="en-GB" sz="2800" b="1" dirty="0" smtClean="0">
                <a:latin typeface="Chaparral Pro Light" pitchFamily="18" charset="0"/>
              </a:rPr>
              <a:t>You have 3 minutes…….</a:t>
            </a:r>
            <a:endParaRPr lang="en-GB" sz="2800" b="1" dirty="0">
              <a:latin typeface="Chaparral Pro Light" pitchFamily="18" charset="0"/>
            </a:endParaRPr>
          </a:p>
        </p:txBody>
      </p:sp>
      <p:sp>
        <p:nvSpPr>
          <p:cNvPr id="7" name="TextBox 6"/>
          <p:cNvSpPr txBox="1"/>
          <p:nvPr/>
        </p:nvSpPr>
        <p:spPr>
          <a:xfrm>
            <a:off x="7277100" y="0"/>
            <a:ext cx="1790700" cy="369332"/>
          </a:xfrm>
          <a:prstGeom prst="rect">
            <a:avLst/>
          </a:prstGeom>
          <a:noFill/>
        </p:spPr>
        <p:txBody>
          <a:bodyPr wrap="square" rtlCol="0">
            <a:spAutoFit/>
          </a:bodyPr>
          <a:lstStyle/>
          <a:p>
            <a:r>
              <a:rPr lang="en-GB" dirty="0" smtClean="0"/>
              <a:t>Lesson 2</a:t>
            </a:r>
            <a:endParaRPr lang="en-GB" dirty="0"/>
          </a:p>
        </p:txBody>
      </p:sp>
    </p:spTree>
    <p:extLst>
      <p:ext uri="{BB962C8B-B14F-4D97-AF65-F5344CB8AC3E}">
        <p14:creationId xmlns:p14="http://schemas.microsoft.com/office/powerpoint/2010/main" val="3751822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520" y="1095598"/>
            <a:ext cx="1820513" cy="229384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3677710"/>
            <a:ext cx="2495618" cy="30610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765" y="3946968"/>
            <a:ext cx="2091705" cy="25225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7718" y="404664"/>
            <a:ext cx="2267431" cy="283428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4154" y="739895"/>
            <a:ext cx="2057816" cy="264954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850" y="3514869"/>
            <a:ext cx="2387854" cy="311216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1153" y="752450"/>
            <a:ext cx="1772847" cy="2376550"/>
          </a:xfrm>
          <a:prstGeom prst="rect">
            <a:avLst/>
          </a:prstGeom>
        </p:spPr>
      </p:pic>
      <p:sp>
        <p:nvSpPr>
          <p:cNvPr id="2" name="Rounded Rectangle 1"/>
          <p:cNvSpPr/>
          <p:nvPr/>
        </p:nvSpPr>
        <p:spPr>
          <a:xfrm>
            <a:off x="6149465" y="3253279"/>
            <a:ext cx="273630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Victor Schrager</a:t>
            </a:r>
            <a:endParaRPr lang="en-GB" sz="2800" dirty="0"/>
          </a:p>
        </p:txBody>
      </p:sp>
      <p:sp>
        <p:nvSpPr>
          <p:cNvPr id="10" name="Rounded Rectangle 9"/>
          <p:cNvSpPr/>
          <p:nvPr/>
        </p:nvSpPr>
        <p:spPr>
          <a:xfrm>
            <a:off x="117849" y="116632"/>
            <a:ext cx="3099501" cy="80692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Shape and focus</a:t>
            </a:r>
            <a:endParaRPr lang="en-GB" sz="2800" dirty="0"/>
          </a:p>
        </p:txBody>
      </p:sp>
      <p:sp>
        <p:nvSpPr>
          <p:cNvPr id="11" name="Right Arrow 10"/>
          <p:cNvSpPr/>
          <p:nvPr/>
        </p:nvSpPr>
        <p:spPr>
          <a:xfrm>
            <a:off x="179512" y="2027683"/>
            <a:ext cx="4166833" cy="2559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What common features can you see?</a:t>
            </a:r>
          </a:p>
          <a:p>
            <a:pPr algn="ctr"/>
            <a:r>
              <a:rPr lang="en-GB" dirty="0" smtClean="0"/>
              <a:t>Write as many as you can in your journal.</a:t>
            </a:r>
            <a:endParaRPr lang="en-GB" dirty="0"/>
          </a:p>
        </p:txBody>
      </p:sp>
    </p:spTree>
    <p:extLst>
      <p:ext uri="{BB962C8B-B14F-4D97-AF65-F5344CB8AC3E}">
        <p14:creationId xmlns:p14="http://schemas.microsoft.com/office/powerpoint/2010/main" val="38859870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952" y="244781"/>
            <a:ext cx="2520280" cy="369332"/>
          </a:xfrm>
          <a:prstGeom prst="rect">
            <a:avLst/>
          </a:prstGeom>
          <a:noFill/>
        </p:spPr>
        <p:txBody>
          <a:bodyPr wrap="square" rtlCol="0">
            <a:spAutoFit/>
          </a:bodyPr>
          <a:lstStyle/>
          <a:p>
            <a:r>
              <a:rPr lang="en-GB" dirty="0" smtClean="0"/>
              <a:t>Light- </a:t>
            </a:r>
            <a:endParaRPr lang="en-GB" dirty="0"/>
          </a:p>
        </p:txBody>
      </p:sp>
      <p:sp>
        <p:nvSpPr>
          <p:cNvPr id="4" name="TextBox 3"/>
          <p:cNvSpPr txBox="1"/>
          <p:nvPr/>
        </p:nvSpPr>
        <p:spPr>
          <a:xfrm>
            <a:off x="3879849" y="244781"/>
            <a:ext cx="2520280" cy="369332"/>
          </a:xfrm>
          <a:prstGeom prst="rect">
            <a:avLst/>
          </a:prstGeom>
          <a:noFill/>
        </p:spPr>
        <p:txBody>
          <a:bodyPr wrap="square" rtlCol="0">
            <a:spAutoFit/>
          </a:bodyPr>
          <a:lstStyle/>
          <a:p>
            <a:r>
              <a:rPr lang="en-GB" dirty="0" smtClean="0"/>
              <a:t>Composition- </a:t>
            </a:r>
            <a:endParaRPr lang="en-GB" dirty="0"/>
          </a:p>
        </p:txBody>
      </p:sp>
      <p:sp>
        <p:nvSpPr>
          <p:cNvPr id="5" name="TextBox 4"/>
          <p:cNvSpPr txBox="1"/>
          <p:nvPr/>
        </p:nvSpPr>
        <p:spPr>
          <a:xfrm>
            <a:off x="6318448" y="2389530"/>
            <a:ext cx="2520280" cy="369332"/>
          </a:xfrm>
          <a:prstGeom prst="rect">
            <a:avLst/>
          </a:prstGeom>
          <a:noFill/>
        </p:spPr>
        <p:txBody>
          <a:bodyPr wrap="square" rtlCol="0">
            <a:spAutoFit/>
          </a:bodyPr>
          <a:lstStyle/>
          <a:p>
            <a:r>
              <a:rPr lang="en-GB" dirty="0" smtClean="0"/>
              <a:t>Focus- </a:t>
            </a:r>
            <a:endParaRPr lang="en-GB" dirty="0"/>
          </a:p>
        </p:txBody>
      </p:sp>
      <p:sp>
        <p:nvSpPr>
          <p:cNvPr id="7" name="TextBox 6"/>
          <p:cNvSpPr txBox="1"/>
          <p:nvPr/>
        </p:nvSpPr>
        <p:spPr>
          <a:xfrm>
            <a:off x="296231" y="2204864"/>
            <a:ext cx="2520280" cy="369332"/>
          </a:xfrm>
          <a:prstGeom prst="rect">
            <a:avLst/>
          </a:prstGeom>
          <a:noFill/>
        </p:spPr>
        <p:txBody>
          <a:bodyPr wrap="square" rtlCol="0">
            <a:spAutoFit/>
          </a:bodyPr>
          <a:lstStyle/>
          <a:p>
            <a:r>
              <a:rPr lang="en-GB" dirty="0" smtClean="0"/>
              <a:t>Repetition- </a:t>
            </a:r>
            <a:endParaRPr lang="en-GB" dirty="0"/>
          </a:p>
        </p:txBody>
      </p:sp>
      <p:sp>
        <p:nvSpPr>
          <p:cNvPr id="10" name="TextBox 9"/>
          <p:cNvSpPr txBox="1"/>
          <p:nvPr/>
        </p:nvSpPr>
        <p:spPr>
          <a:xfrm>
            <a:off x="4159" y="5366969"/>
            <a:ext cx="8945583" cy="923330"/>
          </a:xfrm>
          <a:prstGeom prst="rect">
            <a:avLst/>
          </a:prstGeom>
          <a:noFill/>
        </p:spPr>
        <p:txBody>
          <a:bodyPr wrap="square" rtlCol="0">
            <a:spAutoFit/>
          </a:bodyPr>
          <a:lstStyle/>
          <a:p>
            <a:r>
              <a:rPr lang="en-GB" dirty="0" smtClean="0"/>
              <a:t>I find this photograph interesting because  </a:t>
            </a:r>
          </a:p>
          <a:p>
            <a:r>
              <a:rPr lang="en-GB" dirty="0" smtClean="0"/>
              <a:t>I will use the techniques that Schrager has shown by</a:t>
            </a:r>
          </a:p>
          <a:p>
            <a:endParaRPr lang="en-GB" dirty="0"/>
          </a:p>
        </p:txBody>
      </p:sp>
      <p:sp>
        <p:nvSpPr>
          <p:cNvPr id="11" name="TextBox 10"/>
          <p:cNvSpPr txBox="1"/>
          <p:nvPr/>
        </p:nvSpPr>
        <p:spPr>
          <a:xfrm>
            <a:off x="3008123" y="4107046"/>
            <a:ext cx="3105348" cy="338554"/>
          </a:xfrm>
          <a:prstGeom prst="rect">
            <a:avLst/>
          </a:prstGeom>
          <a:noFill/>
        </p:spPr>
        <p:txBody>
          <a:bodyPr wrap="square" rtlCol="0">
            <a:spAutoFit/>
          </a:bodyPr>
          <a:lstStyle/>
          <a:p>
            <a:pPr algn="ctr"/>
            <a:r>
              <a:rPr lang="en-GB" sz="1600" i="1" dirty="0" smtClean="0"/>
              <a:t>Victor Schrager</a:t>
            </a:r>
            <a:endParaRPr lang="en-GB" sz="1600" i="1" dirty="0"/>
          </a:p>
        </p:txBody>
      </p:sp>
      <p:sp>
        <p:nvSpPr>
          <p:cNvPr id="13" name="TextBox 12"/>
          <p:cNvSpPr txBox="1"/>
          <p:nvPr/>
        </p:nvSpPr>
        <p:spPr>
          <a:xfrm>
            <a:off x="3393305" y="4972003"/>
            <a:ext cx="2520280" cy="369332"/>
          </a:xfrm>
          <a:prstGeom prst="rect">
            <a:avLst/>
          </a:prstGeom>
          <a:noFill/>
        </p:spPr>
        <p:txBody>
          <a:bodyPr wrap="square" rtlCol="0">
            <a:spAutoFit/>
          </a:bodyPr>
          <a:lstStyle/>
          <a:p>
            <a:r>
              <a:rPr lang="en-GB" dirty="0" smtClean="0"/>
              <a:t> </a:t>
            </a:r>
            <a:endParaRPr lang="en-GB" dirty="0"/>
          </a:p>
        </p:txBody>
      </p:sp>
      <p:sp>
        <p:nvSpPr>
          <p:cNvPr id="14" name="TextBox 13"/>
          <p:cNvSpPr txBox="1"/>
          <p:nvPr/>
        </p:nvSpPr>
        <p:spPr>
          <a:xfrm>
            <a:off x="6284199" y="4107326"/>
            <a:ext cx="2520280" cy="369332"/>
          </a:xfrm>
          <a:prstGeom prst="rect">
            <a:avLst/>
          </a:prstGeom>
          <a:noFill/>
        </p:spPr>
        <p:txBody>
          <a:bodyPr wrap="square" rtlCol="0">
            <a:spAutoFit/>
          </a:bodyPr>
          <a:lstStyle/>
          <a:p>
            <a:r>
              <a:rPr lang="en-GB" dirty="0" smtClean="0"/>
              <a:t>Mood- </a:t>
            </a:r>
            <a:endParaRPr lang="en-GB" dirty="0"/>
          </a:p>
        </p:txBody>
      </p:sp>
      <p:sp>
        <p:nvSpPr>
          <p:cNvPr id="15" name="TextBox 14"/>
          <p:cNvSpPr txBox="1"/>
          <p:nvPr/>
        </p:nvSpPr>
        <p:spPr>
          <a:xfrm>
            <a:off x="236617" y="4074784"/>
            <a:ext cx="2520280" cy="369332"/>
          </a:xfrm>
          <a:prstGeom prst="rect">
            <a:avLst/>
          </a:prstGeom>
          <a:noFill/>
        </p:spPr>
        <p:txBody>
          <a:bodyPr wrap="square" rtlCol="0">
            <a:spAutoFit/>
          </a:bodyPr>
          <a:lstStyle/>
          <a:p>
            <a:r>
              <a:rPr lang="en-GB" dirty="0" smtClean="0"/>
              <a:t>Shape-</a:t>
            </a:r>
            <a:endParaRPr lang="en-GB" dirty="0"/>
          </a:p>
        </p:txBody>
      </p:sp>
      <p:sp>
        <p:nvSpPr>
          <p:cNvPr id="16" name="TextBox 15"/>
          <p:cNvSpPr txBox="1"/>
          <p:nvPr/>
        </p:nvSpPr>
        <p:spPr>
          <a:xfrm>
            <a:off x="0" y="6220691"/>
            <a:ext cx="9144000" cy="646331"/>
          </a:xfrm>
          <a:prstGeom prst="rect">
            <a:avLst/>
          </a:prstGeom>
          <a:solidFill>
            <a:srgbClr val="00B0F0"/>
          </a:solidFill>
        </p:spPr>
        <p:txBody>
          <a:bodyPr wrap="square" rtlCol="0">
            <a:spAutoFit/>
          </a:bodyPr>
          <a:lstStyle/>
          <a:p>
            <a:r>
              <a:rPr lang="en-GB" sz="3600" dirty="0" smtClean="0"/>
              <a:t>AO1-</a:t>
            </a:r>
            <a:r>
              <a:rPr lang="en-GB" dirty="0" smtClean="0"/>
              <a:t> Understanding, using and developing the work of photographers and artists</a:t>
            </a:r>
            <a:endParaRPr lang="en-GB" sz="36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759" y="1916832"/>
            <a:ext cx="1609372" cy="1975576"/>
          </a:xfrm>
          <a:prstGeom prst="rect">
            <a:avLst/>
          </a:prstGeom>
        </p:spPr>
      </p:pic>
      <p:sp>
        <p:nvSpPr>
          <p:cNvPr id="2" name="Right Arrow 1"/>
          <p:cNvSpPr/>
          <p:nvPr/>
        </p:nvSpPr>
        <p:spPr>
          <a:xfrm>
            <a:off x="236617" y="0"/>
            <a:ext cx="5343495" cy="25922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Analyse this photograph using the formal elements. </a:t>
            </a:r>
            <a:r>
              <a:rPr lang="en-GB" sz="2400" i="1" dirty="0" smtClean="0"/>
              <a:t>A blank template is in Pool for you</a:t>
            </a:r>
            <a:r>
              <a:rPr lang="en-GB" sz="2400" dirty="0" smtClean="0"/>
              <a:t>.</a:t>
            </a:r>
            <a:endParaRPr lang="en-GB" sz="2400" dirty="0"/>
          </a:p>
        </p:txBody>
      </p:sp>
    </p:spTree>
    <p:extLst>
      <p:ext uri="{BB962C8B-B14F-4D97-AF65-F5344CB8AC3E}">
        <p14:creationId xmlns:p14="http://schemas.microsoft.com/office/powerpoint/2010/main" val="847174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952" y="244781"/>
            <a:ext cx="2520280" cy="1754326"/>
          </a:xfrm>
          <a:prstGeom prst="rect">
            <a:avLst/>
          </a:prstGeom>
          <a:noFill/>
        </p:spPr>
        <p:txBody>
          <a:bodyPr wrap="square" rtlCol="0">
            <a:spAutoFit/>
          </a:bodyPr>
          <a:lstStyle/>
          <a:p>
            <a:r>
              <a:rPr lang="en-GB" dirty="0" smtClean="0"/>
              <a:t>Light- There is strong lighting from the left hand side causing sharp shadows to the left. The whole photograph is brightly lit. </a:t>
            </a:r>
            <a:endParaRPr lang="en-GB" dirty="0"/>
          </a:p>
        </p:txBody>
      </p:sp>
      <p:sp>
        <p:nvSpPr>
          <p:cNvPr id="4" name="TextBox 3"/>
          <p:cNvSpPr txBox="1"/>
          <p:nvPr/>
        </p:nvSpPr>
        <p:spPr>
          <a:xfrm>
            <a:off x="3513806" y="244781"/>
            <a:ext cx="5266326" cy="1200329"/>
          </a:xfrm>
          <a:prstGeom prst="rect">
            <a:avLst/>
          </a:prstGeom>
          <a:noFill/>
        </p:spPr>
        <p:txBody>
          <a:bodyPr wrap="square" rtlCol="0">
            <a:spAutoFit/>
          </a:bodyPr>
          <a:lstStyle/>
          <a:p>
            <a:r>
              <a:rPr lang="en-GB" dirty="0" smtClean="0"/>
              <a:t>Composition- The books or squares of colour are arranged precisely creating an organised composition. The main features are within the central area of the photograph with a clear border around the edge.</a:t>
            </a:r>
            <a:endParaRPr lang="en-GB" dirty="0"/>
          </a:p>
        </p:txBody>
      </p:sp>
      <p:sp>
        <p:nvSpPr>
          <p:cNvPr id="5" name="TextBox 4"/>
          <p:cNvSpPr txBox="1"/>
          <p:nvPr/>
        </p:nvSpPr>
        <p:spPr>
          <a:xfrm>
            <a:off x="6259852" y="2051494"/>
            <a:ext cx="2520280" cy="1477328"/>
          </a:xfrm>
          <a:prstGeom prst="rect">
            <a:avLst/>
          </a:prstGeom>
          <a:noFill/>
        </p:spPr>
        <p:txBody>
          <a:bodyPr wrap="square" rtlCol="0">
            <a:spAutoFit/>
          </a:bodyPr>
          <a:lstStyle/>
          <a:p>
            <a:r>
              <a:rPr lang="en-GB" dirty="0" smtClean="0"/>
              <a:t>Focus- The whole image if out of focus getting more blurred further away creating depth in the photograph. </a:t>
            </a:r>
            <a:endParaRPr lang="en-GB" dirty="0"/>
          </a:p>
        </p:txBody>
      </p:sp>
      <p:sp>
        <p:nvSpPr>
          <p:cNvPr id="6" name="TextBox 5"/>
          <p:cNvSpPr txBox="1"/>
          <p:nvPr/>
        </p:nvSpPr>
        <p:spPr>
          <a:xfrm>
            <a:off x="214567" y="2397542"/>
            <a:ext cx="2520280" cy="1200329"/>
          </a:xfrm>
          <a:prstGeom prst="rect">
            <a:avLst/>
          </a:prstGeom>
          <a:noFill/>
        </p:spPr>
        <p:txBody>
          <a:bodyPr wrap="square" rtlCol="0">
            <a:spAutoFit/>
          </a:bodyPr>
          <a:lstStyle/>
          <a:p>
            <a:r>
              <a:rPr lang="en-GB" dirty="0" smtClean="0"/>
              <a:t>Repetition- The right angled corners are repeated and overlapped.</a:t>
            </a:r>
            <a:endParaRPr lang="en-GB" dirty="0"/>
          </a:p>
        </p:txBody>
      </p:sp>
      <p:sp>
        <p:nvSpPr>
          <p:cNvPr id="10" name="TextBox 9"/>
          <p:cNvSpPr txBox="1"/>
          <p:nvPr/>
        </p:nvSpPr>
        <p:spPr>
          <a:xfrm>
            <a:off x="4159" y="5934670"/>
            <a:ext cx="8945583" cy="1200329"/>
          </a:xfrm>
          <a:prstGeom prst="rect">
            <a:avLst/>
          </a:prstGeom>
          <a:noFill/>
        </p:spPr>
        <p:txBody>
          <a:bodyPr wrap="square" rtlCol="0">
            <a:spAutoFit/>
          </a:bodyPr>
          <a:lstStyle/>
          <a:p>
            <a:r>
              <a:rPr lang="en-GB" dirty="0" smtClean="0"/>
              <a:t>I find this photograph interesting because the simple blocks of colours are blurred. </a:t>
            </a:r>
          </a:p>
          <a:p>
            <a:r>
              <a:rPr lang="en-GB" dirty="0" smtClean="0"/>
              <a:t>I will use the techniques that Schrager has shown by creating shadows and layered compositions</a:t>
            </a:r>
          </a:p>
          <a:p>
            <a:endParaRPr lang="en-GB" dirty="0"/>
          </a:p>
        </p:txBody>
      </p:sp>
      <p:sp>
        <p:nvSpPr>
          <p:cNvPr id="11" name="TextBox 10"/>
          <p:cNvSpPr txBox="1"/>
          <p:nvPr/>
        </p:nvSpPr>
        <p:spPr>
          <a:xfrm>
            <a:off x="3008123" y="4284335"/>
            <a:ext cx="3105348" cy="338554"/>
          </a:xfrm>
          <a:prstGeom prst="rect">
            <a:avLst/>
          </a:prstGeom>
          <a:noFill/>
        </p:spPr>
        <p:txBody>
          <a:bodyPr wrap="square" rtlCol="0">
            <a:spAutoFit/>
          </a:bodyPr>
          <a:lstStyle/>
          <a:p>
            <a:pPr algn="ctr"/>
            <a:r>
              <a:rPr lang="en-GB" sz="1600" i="1" dirty="0" smtClean="0"/>
              <a:t>Victor Schrager</a:t>
            </a:r>
            <a:endParaRPr lang="en-GB" sz="1600" i="1" dirty="0"/>
          </a:p>
        </p:txBody>
      </p:sp>
      <p:sp>
        <p:nvSpPr>
          <p:cNvPr id="13" name="TextBox 12"/>
          <p:cNvSpPr txBox="1"/>
          <p:nvPr/>
        </p:nvSpPr>
        <p:spPr>
          <a:xfrm>
            <a:off x="3393305" y="4972003"/>
            <a:ext cx="2520280" cy="369332"/>
          </a:xfrm>
          <a:prstGeom prst="rect">
            <a:avLst/>
          </a:prstGeom>
          <a:noFill/>
        </p:spPr>
        <p:txBody>
          <a:bodyPr wrap="square" rtlCol="0">
            <a:spAutoFit/>
          </a:bodyPr>
          <a:lstStyle/>
          <a:p>
            <a:r>
              <a:rPr lang="en-GB" dirty="0" smtClean="0"/>
              <a:t> </a:t>
            </a:r>
            <a:endParaRPr lang="en-GB" dirty="0"/>
          </a:p>
        </p:txBody>
      </p:sp>
      <p:sp>
        <p:nvSpPr>
          <p:cNvPr id="14" name="TextBox 13"/>
          <p:cNvSpPr txBox="1"/>
          <p:nvPr/>
        </p:nvSpPr>
        <p:spPr>
          <a:xfrm>
            <a:off x="6109142" y="3880527"/>
            <a:ext cx="2520280" cy="2031325"/>
          </a:xfrm>
          <a:prstGeom prst="rect">
            <a:avLst/>
          </a:prstGeom>
          <a:noFill/>
        </p:spPr>
        <p:txBody>
          <a:bodyPr wrap="square" rtlCol="0">
            <a:spAutoFit/>
          </a:bodyPr>
          <a:lstStyle/>
          <a:p>
            <a:r>
              <a:rPr lang="en-GB" dirty="0" smtClean="0"/>
              <a:t>Mood- The orderly arrangement and bold colours make this a strong stark mood. However the out of focus areas create a softer mood. </a:t>
            </a:r>
            <a:endParaRPr lang="en-GB" dirty="0"/>
          </a:p>
        </p:txBody>
      </p:sp>
      <p:sp>
        <p:nvSpPr>
          <p:cNvPr id="15" name="TextBox 14"/>
          <p:cNvSpPr txBox="1"/>
          <p:nvPr/>
        </p:nvSpPr>
        <p:spPr>
          <a:xfrm>
            <a:off x="260187" y="4296026"/>
            <a:ext cx="2520280" cy="1200329"/>
          </a:xfrm>
          <a:prstGeom prst="rect">
            <a:avLst/>
          </a:prstGeom>
          <a:noFill/>
        </p:spPr>
        <p:txBody>
          <a:bodyPr wrap="square" rtlCol="0">
            <a:spAutoFit/>
          </a:bodyPr>
          <a:lstStyle/>
          <a:p>
            <a:r>
              <a:rPr lang="en-GB" dirty="0" smtClean="0"/>
              <a:t>Shape- The geometric shapes have hard angle and create lots of right angles.</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3806" y="1916832"/>
            <a:ext cx="1944325" cy="2386746"/>
          </a:xfrm>
          <a:prstGeom prst="rect">
            <a:avLst/>
          </a:prstGeom>
        </p:spPr>
      </p:pic>
    </p:spTree>
    <p:extLst>
      <p:ext uri="{BB962C8B-B14F-4D97-AF65-F5344CB8AC3E}">
        <p14:creationId xmlns:p14="http://schemas.microsoft.com/office/powerpoint/2010/main" val="2785309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60648"/>
            <a:ext cx="9144000" cy="646331"/>
          </a:xfrm>
          <a:prstGeom prst="rect">
            <a:avLst/>
          </a:prstGeom>
          <a:solidFill>
            <a:srgbClr val="00B0F0"/>
          </a:solidFill>
        </p:spPr>
        <p:txBody>
          <a:bodyPr wrap="square" rtlCol="0">
            <a:spAutoFit/>
          </a:bodyPr>
          <a:lstStyle/>
          <a:p>
            <a:r>
              <a:rPr lang="en-GB" sz="3600" dirty="0" smtClean="0"/>
              <a:t>AO1-</a:t>
            </a:r>
            <a:r>
              <a:rPr lang="en-GB" dirty="0" smtClean="0"/>
              <a:t> Understanding, using and developing the work of photographers and artists</a:t>
            </a:r>
            <a:endParaRPr lang="en-GB" sz="3600" dirty="0"/>
          </a:p>
        </p:txBody>
      </p:sp>
      <p:sp>
        <p:nvSpPr>
          <p:cNvPr id="7" name="TextBox 6"/>
          <p:cNvSpPr txBox="1"/>
          <p:nvPr/>
        </p:nvSpPr>
        <p:spPr>
          <a:xfrm>
            <a:off x="239510" y="3645024"/>
            <a:ext cx="4026729" cy="3046988"/>
          </a:xfrm>
          <a:prstGeom prst="rect">
            <a:avLst/>
          </a:prstGeom>
          <a:solidFill>
            <a:srgbClr val="92D050"/>
          </a:solidFill>
        </p:spPr>
        <p:txBody>
          <a:bodyPr wrap="square" rtlCol="0">
            <a:spAutoFit/>
          </a:bodyPr>
          <a:lstStyle/>
          <a:p>
            <a:r>
              <a:rPr lang="en-GB" sz="2400" dirty="0" smtClean="0"/>
              <a:t>I am looking for:</a:t>
            </a:r>
          </a:p>
          <a:p>
            <a:r>
              <a:rPr lang="en-GB" sz="2400" dirty="0" smtClean="0"/>
              <a:t>A close link to Schrager’s style</a:t>
            </a:r>
          </a:p>
          <a:p>
            <a:r>
              <a:rPr lang="en-GB" sz="2400" dirty="0" smtClean="0"/>
              <a:t>Shadows</a:t>
            </a:r>
          </a:p>
          <a:p>
            <a:r>
              <a:rPr lang="en-GB" sz="2400" dirty="0" smtClean="0"/>
              <a:t>Close up</a:t>
            </a:r>
          </a:p>
          <a:p>
            <a:r>
              <a:rPr lang="en-GB" sz="2400" dirty="0" smtClean="0"/>
              <a:t>Overlapping edges</a:t>
            </a:r>
          </a:p>
          <a:p>
            <a:r>
              <a:rPr lang="en-GB" sz="2400" dirty="0" smtClean="0"/>
              <a:t>?</a:t>
            </a:r>
          </a:p>
          <a:p>
            <a:r>
              <a:rPr lang="en-GB" sz="2400" dirty="0" smtClean="0"/>
              <a:t>?</a:t>
            </a:r>
          </a:p>
          <a:p>
            <a:r>
              <a:rPr lang="en-GB" sz="2400" dirty="0" smtClean="0"/>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256" y="3946968"/>
            <a:ext cx="2091705" cy="252251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392" y="1066234"/>
            <a:ext cx="2267431" cy="283428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578" y="3579844"/>
            <a:ext cx="2387854" cy="311216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4704" y="1185220"/>
            <a:ext cx="1772847" cy="2376550"/>
          </a:xfrm>
          <a:prstGeom prst="rect">
            <a:avLst/>
          </a:prstGeom>
        </p:spPr>
      </p:pic>
      <p:sp>
        <p:nvSpPr>
          <p:cNvPr id="5" name="Right Arrow 4"/>
          <p:cNvSpPr/>
          <p:nvPr/>
        </p:nvSpPr>
        <p:spPr>
          <a:xfrm>
            <a:off x="257239" y="745988"/>
            <a:ext cx="5300266" cy="352316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Photoshoot :</a:t>
            </a:r>
          </a:p>
          <a:p>
            <a:pPr algn="ctr"/>
            <a:r>
              <a:rPr lang="en-GB" sz="2000" b="1" dirty="0" smtClean="0"/>
              <a:t>MY RESPONSE TO VICTORE SCHRAGER. </a:t>
            </a:r>
            <a:r>
              <a:rPr lang="en-GB" dirty="0" smtClean="0"/>
              <a:t>Take at least 15 photographs using Schrager’s style and techniques.</a:t>
            </a:r>
            <a:endParaRPr lang="en-GB" dirty="0"/>
          </a:p>
        </p:txBody>
      </p:sp>
    </p:spTree>
    <p:extLst>
      <p:ext uri="{BB962C8B-B14F-4D97-AF65-F5344CB8AC3E}">
        <p14:creationId xmlns:p14="http://schemas.microsoft.com/office/powerpoint/2010/main" val="20776429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126" y="288866"/>
            <a:ext cx="4608512" cy="5509200"/>
          </a:xfrm>
          <a:prstGeom prst="rect">
            <a:avLst/>
          </a:prstGeom>
          <a:noFill/>
        </p:spPr>
        <p:txBody>
          <a:bodyPr wrap="square" rtlCol="0">
            <a:spAutoFit/>
          </a:bodyPr>
          <a:lstStyle/>
          <a:p>
            <a:r>
              <a:rPr lang="en-GB" sz="2400" dirty="0" smtClean="0"/>
              <a:t>Present all your Schrager photographs in a gallery, entitled </a:t>
            </a:r>
            <a:r>
              <a:rPr lang="en-GB" sz="2400" u="sng" dirty="0" smtClean="0"/>
              <a:t>My response to Victor Schrager</a:t>
            </a:r>
          </a:p>
          <a:p>
            <a:r>
              <a:rPr lang="en-GB" sz="2400" dirty="0" smtClean="0"/>
              <a:t>Select the best 4 photos. How can they be improved?</a:t>
            </a:r>
          </a:p>
          <a:p>
            <a:r>
              <a:rPr lang="en-GB" sz="2000" dirty="0" smtClean="0"/>
              <a:t>Use some of these editing tools to improve:</a:t>
            </a:r>
          </a:p>
          <a:p>
            <a:pPr marL="285750" indent="-285750">
              <a:buFont typeface="Wingdings" panose="05000000000000000000" pitchFamily="2" charset="2"/>
              <a:buChar char="§"/>
            </a:pPr>
            <a:r>
              <a:rPr lang="en-GB" sz="2000" dirty="0" smtClean="0"/>
              <a:t>Cropping</a:t>
            </a:r>
          </a:p>
          <a:p>
            <a:pPr marL="285750" indent="-285750">
              <a:buFont typeface="Wingdings" panose="05000000000000000000" pitchFamily="2" charset="2"/>
              <a:buChar char="§"/>
            </a:pPr>
            <a:r>
              <a:rPr lang="en-GB" sz="2000" dirty="0" smtClean="0"/>
              <a:t>Increasing contrast – Image-adjustments-brightness/contrast</a:t>
            </a:r>
          </a:p>
          <a:p>
            <a:pPr marL="285750" indent="-285750">
              <a:buFont typeface="Wingdings" panose="05000000000000000000" pitchFamily="2" charset="2"/>
              <a:buChar char="§"/>
            </a:pPr>
            <a:r>
              <a:rPr lang="en-GB" sz="2000" dirty="0" smtClean="0"/>
              <a:t>Changing the colour hue– image-adjustments-levels  or image-adjustments-hue/saturation-saturation</a:t>
            </a:r>
          </a:p>
          <a:p>
            <a:pPr marL="285750" indent="-285750">
              <a:buFont typeface="Wingdings" panose="05000000000000000000" pitchFamily="2" charset="2"/>
              <a:buChar char="§"/>
            </a:pPr>
            <a:r>
              <a:rPr lang="en-GB" sz="2400" dirty="0" smtClean="0"/>
              <a:t>Upload showing the original next to the edited version. </a:t>
            </a:r>
            <a:r>
              <a:rPr lang="en-GB" sz="2400" u="sng" dirty="0" smtClean="0"/>
              <a:t>Refining my response to Schrager</a:t>
            </a:r>
            <a:endParaRPr lang="en-GB" sz="2400" dirty="0"/>
          </a:p>
        </p:txBody>
      </p:sp>
      <p:sp>
        <p:nvSpPr>
          <p:cNvPr id="3" name="Rectangle 2"/>
          <p:cNvSpPr/>
          <p:nvPr/>
        </p:nvSpPr>
        <p:spPr>
          <a:xfrm>
            <a:off x="5192898" y="354042"/>
            <a:ext cx="3816424" cy="58576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lumMod val="75000"/>
                  </a:schemeClr>
                </a:solidFill>
              </a:rPr>
              <a:t>Teacher example</a:t>
            </a:r>
            <a:endParaRPr lang="en-GB" dirty="0">
              <a:solidFill>
                <a:schemeClr val="bg1">
                  <a:lumMod val="75000"/>
                </a:schemeClr>
              </a:solidFill>
            </a:endParaRPr>
          </a:p>
        </p:txBody>
      </p:sp>
      <p:sp>
        <p:nvSpPr>
          <p:cNvPr id="5" name="TextBox 4"/>
          <p:cNvSpPr txBox="1"/>
          <p:nvPr/>
        </p:nvSpPr>
        <p:spPr>
          <a:xfrm>
            <a:off x="0" y="0"/>
            <a:ext cx="9144000" cy="338554"/>
          </a:xfrm>
          <a:prstGeom prst="rect">
            <a:avLst/>
          </a:prstGeom>
          <a:solidFill>
            <a:srgbClr val="FFFF00"/>
          </a:solidFill>
          <a:ln>
            <a:solidFill>
              <a:schemeClr val="tx1"/>
            </a:solidFill>
          </a:ln>
        </p:spPr>
        <p:txBody>
          <a:bodyPr wrap="square" rtlCol="0">
            <a:spAutoFit/>
          </a:bodyPr>
          <a:lstStyle/>
          <a:p>
            <a:r>
              <a:rPr lang="en-GB" sz="1600" dirty="0" smtClean="0"/>
              <a:t>Learning Objective: To be able to response to the techniques of Jan </a:t>
            </a:r>
            <a:r>
              <a:rPr lang="en-GB" sz="1600" dirty="0" err="1"/>
              <a:t>G</a:t>
            </a:r>
            <a:r>
              <a:rPr lang="en-GB" sz="1600" dirty="0" err="1" smtClean="0"/>
              <a:t>roover</a:t>
            </a:r>
            <a:endParaRPr lang="en-GB" sz="1600" dirty="0"/>
          </a:p>
        </p:txBody>
      </p:sp>
      <p:sp>
        <p:nvSpPr>
          <p:cNvPr id="6" name="TextBox 5"/>
          <p:cNvSpPr txBox="1"/>
          <p:nvPr/>
        </p:nvSpPr>
        <p:spPr>
          <a:xfrm>
            <a:off x="-13676" y="6211669"/>
            <a:ext cx="9157676" cy="646331"/>
          </a:xfrm>
          <a:prstGeom prst="rect">
            <a:avLst/>
          </a:prstGeom>
          <a:solidFill>
            <a:srgbClr val="00B0F0"/>
          </a:solidFill>
        </p:spPr>
        <p:txBody>
          <a:bodyPr wrap="square" rtlCol="0">
            <a:spAutoFit/>
          </a:bodyPr>
          <a:lstStyle/>
          <a:p>
            <a:r>
              <a:rPr lang="en-GB" sz="3600" dirty="0" smtClean="0"/>
              <a:t>AO1-</a:t>
            </a:r>
            <a:r>
              <a:rPr lang="en-GB" dirty="0" smtClean="0"/>
              <a:t> Understanding, using and developing the work of photographers and artists</a:t>
            </a:r>
            <a:endParaRPr lang="en-GB" sz="36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611" y="4035077"/>
            <a:ext cx="2651111" cy="176298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533" y="765755"/>
            <a:ext cx="1867576" cy="280136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0" y="764704"/>
            <a:ext cx="1868277" cy="2802414"/>
          </a:xfrm>
          <a:prstGeom prst="rect">
            <a:avLst/>
          </a:prstGeom>
        </p:spPr>
      </p:pic>
    </p:spTree>
    <p:extLst>
      <p:ext uri="{BB962C8B-B14F-4D97-AF65-F5344CB8AC3E}">
        <p14:creationId xmlns:p14="http://schemas.microsoft.com/office/powerpoint/2010/main" val="14419990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9600" dirty="0" smtClean="0">
                <a:latin typeface="Aharoni" panose="02010803020104030203" pitchFamily="2" charset="-79"/>
                <a:cs typeface="Aharoni" panose="02010803020104030203" pitchFamily="2" charset="-79"/>
              </a:rPr>
              <a:t>Line and repetition in architecture</a:t>
            </a:r>
            <a:endParaRPr lang="en-GB" sz="9600" dirty="0">
              <a:latin typeface="Aharoni" panose="02010803020104030203" pitchFamily="2" charset="-79"/>
              <a:cs typeface="Aharoni" panose="02010803020104030203" pitchFamily="2" charset="-79"/>
            </a:endParaRPr>
          </a:p>
        </p:txBody>
      </p:sp>
      <p:sp>
        <p:nvSpPr>
          <p:cNvPr id="3" name="TextBox 2"/>
          <p:cNvSpPr txBox="1"/>
          <p:nvPr/>
        </p:nvSpPr>
        <p:spPr>
          <a:xfrm>
            <a:off x="0" y="9714"/>
            <a:ext cx="1259632" cy="369332"/>
          </a:xfrm>
          <a:prstGeom prst="rect">
            <a:avLst/>
          </a:prstGeom>
          <a:noFill/>
        </p:spPr>
        <p:txBody>
          <a:bodyPr wrap="square" rtlCol="0">
            <a:spAutoFit/>
          </a:bodyPr>
          <a:lstStyle/>
          <a:p>
            <a:r>
              <a:rPr lang="en-GB" dirty="0" smtClean="0"/>
              <a:t>Lesson 1</a:t>
            </a:r>
            <a:endParaRPr lang="en-GB" dirty="0"/>
          </a:p>
        </p:txBody>
      </p:sp>
    </p:spTree>
    <p:extLst>
      <p:ext uri="{BB962C8B-B14F-4D97-AF65-F5344CB8AC3E}">
        <p14:creationId xmlns:p14="http://schemas.microsoft.com/office/powerpoint/2010/main" val="14062730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600"/>
            <a:ext cx="8229600" cy="1143000"/>
          </a:xfrm>
        </p:spPr>
        <p:txBody>
          <a:bodyPr>
            <a:noAutofit/>
          </a:bodyPr>
          <a:lstStyle/>
          <a:p>
            <a:pPr algn="l"/>
            <a:r>
              <a:rPr lang="en-GB" sz="3200" dirty="0" smtClean="0"/>
              <a:t>Your aim is to explore new view points in order to develop the composition of your photographs </a:t>
            </a:r>
            <a:endParaRPr lang="en-GB" sz="3200" dirty="0"/>
          </a:p>
        </p:txBody>
      </p:sp>
      <p:sp>
        <p:nvSpPr>
          <p:cNvPr id="4" name="Content Placeholder 3"/>
          <p:cNvSpPr>
            <a:spLocks noGrp="1"/>
          </p:cNvSpPr>
          <p:nvPr>
            <p:ph idx="1"/>
          </p:nvPr>
        </p:nvSpPr>
        <p:spPr>
          <a:xfrm>
            <a:off x="457200" y="2060848"/>
            <a:ext cx="8229600" cy="4525963"/>
          </a:xfrm>
        </p:spPr>
        <p:txBody>
          <a:bodyPr>
            <a:normAutofit/>
          </a:bodyPr>
          <a:lstStyle/>
          <a:p>
            <a:r>
              <a:rPr lang="en-GB" dirty="0" smtClean="0"/>
              <a:t>How can </a:t>
            </a:r>
            <a:r>
              <a:rPr lang="en-GB" dirty="0"/>
              <a:t>the camera see a </a:t>
            </a:r>
            <a:r>
              <a:rPr lang="en-GB" dirty="0" smtClean="0"/>
              <a:t>building differently? </a:t>
            </a:r>
            <a:endParaRPr lang="en-GB" dirty="0"/>
          </a:p>
          <a:p>
            <a:r>
              <a:rPr lang="en-GB" dirty="0"/>
              <a:t>How can we look at </a:t>
            </a:r>
            <a:r>
              <a:rPr lang="en-GB" dirty="0" smtClean="0"/>
              <a:t>architecture </a:t>
            </a:r>
            <a:r>
              <a:rPr lang="en-GB" dirty="0"/>
              <a:t>in a different way? </a:t>
            </a:r>
            <a:endParaRPr lang="en-GB" dirty="0" smtClean="0"/>
          </a:p>
          <a:p>
            <a:r>
              <a:rPr lang="en-GB" dirty="0" smtClean="0"/>
              <a:t>How can we frame our photographs in a different way? </a:t>
            </a:r>
          </a:p>
          <a:p>
            <a:r>
              <a:rPr lang="en-GB" dirty="0" smtClean="0">
                <a:latin typeface="Aharoni" panose="02010803020104030203" pitchFamily="2" charset="-79"/>
                <a:cs typeface="Aharoni" panose="02010803020104030203" pitchFamily="2" charset="-79"/>
              </a:rPr>
              <a:t>Put </a:t>
            </a:r>
            <a:r>
              <a:rPr lang="en-GB" dirty="0">
                <a:latin typeface="Aharoni" panose="02010803020104030203" pitchFamily="2" charset="-79"/>
                <a:cs typeface="Aharoni" panose="02010803020104030203" pitchFamily="2" charset="-79"/>
              </a:rPr>
              <a:t>yourself in a different position</a:t>
            </a:r>
            <a:r>
              <a:rPr lang="en-GB" dirty="0" smtClean="0">
                <a:latin typeface="Aharoni" panose="02010803020104030203" pitchFamily="2" charset="-79"/>
                <a:cs typeface="Aharoni" panose="02010803020104030203" pitchFamily="2" charset="-79"/>
              </a:rPr>
              <a:t>.</a:t>
            </a:r>
          </a:p>
          <a:p>
            <a:r>
              <a:rPr lang="en-GB" dirty="0" smtClean="0">
                <a:latin typeface="Aharoni" panose="02010803020104030203" pitchFamily="2" charset="-79"/>
                <a:cs typeface="Aharoni" panose="02010803020104030203" pitchFamily="2" charset="-79"/>
              </a:rPr>
              <a:t>Due </a:t>
            </a:r>
            <a:endParaRPr lang="en-GB" dirty="0" smtClean="0"/>
          </a:p>
        </p:txBody>
      </p:sp>
      <p:sp>
        <p:nvSpPr>
          <p:cNvPr id="5" name="Title 1"/>
          <p:cNvSpPr txBox="1">
            <a:spLocks/>
          </p:cNvSpPr>
          <p:nvPr/>
        </p:nvSpPr>
        <p:spPr>
          <a:xfrm>
            <a:off x="0" y="0"/>
            <a:ext cx="91440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Homework 1 –Take 20 photos of new view points in Architecture </a:t>
            </a:r>
            <a:endParaRPr lang="en-GB" b="1" dirty="0"/>
          </a:p>
        </p:txBody>
      </p:sp>
    </p:spTree>
    <p:extLst>
      <p:ext uri="{BB962C8B-B14F-4D97-AF65-F5344CB8AC3E}">
        <p14:creationId xmlns:p14="http://schemas.microsoft.com/office/powerpoint/2010/main" val="3203844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388" y="981075"/>
            <a:ext cx="8713787" cy="5688013"/>
          </a:xfrm>
        </p:spPr>
        <p:txBody>
          <a:bodyPr rtlCol="0">
            <a:normAutofit fontScale="92500"/>
          </a:bodyPr>
          <a:lstStyle/>
          <a:p>
            <a:pPr eaLnBrk="1" fontAlgn="auto" hangingPunct="1">
              <a:spcAft>
                <a:spcPts val="0"/>
              </a:spcAft>
              <a:buFont typeface="Arial" pitchFamily="34" charset="0"/>
              <a:buNone/>
              <a:defRPr/>
            </a:pPr>
            <a:r>
              <a:rPr lang="en-GB" b="1" u="sng" dirty="0" smtClean="0"/>
              <a:t>AO1 – 20 marks</a:t>
            </a:r>
            <a:endParaRPr lang="en-GB" dirty="0" smtClean="0"/>
          </a:p>
          <a:p>
            <a:pPr eaLnBrk="1" fontAlgn="auto" hangingPunct="1">
              <a:spcAft>
                <a:spcPts val="0"/>
              </a:spcAft>
              <a:buFont typeface="Arial" pitchFamily="34" charset="0"/>
              <a:buChar char="•"/>
              <a:defRPr/>
            </a:pPr>
            <a:r>
              <a:rPr lang="en-GB" dirty="0" smtClean="0"/>
              <a:t>Develop your ideas through investigations informed by contextual and other sources demonstrating analytical and cultural understanding.</a:t>
            </a:r>
          </a:p>
          <a:p>
            <a:pPr eaLnBrk="1" fontAlgn="auto" hangingPunct="1">
              <a:spcAft>
                <a:spcPts val="0"/>
              </a:spcAft>
              <a:buFont typeface="Arial" pitchFamily="34" charset="0"/>
              <a:buNone/>
              <a:defRPr/>
            </a:pPr>
            <a:endParaRPr lang="en-GB" i="1" dirty="0" smtClean="0"/>
          </a:p>
          <a:p>
            <a:pPr eaLnBrk="1" fontAlgn="auto" hangingPunct="1">
              <a:spcAft>
                <a:spcPts val="0"/>
              </a:spcAft>
              <a:buFont typeface="Arial" pitchFamily="34" charset="0"/>
              <a:buNone/>
              <a:defRPr/>
            </a:pPr>
            <a:r>
              <a:rPr lang="en-GB" b="1" i="1" u="sng" dirty="0" smtClean="0"/>
              <a:t>Student speak:</a:t>
            </a:r>
            <a:r>
              <a:rPr lang="en-GB" i="1" dirty="0" smtClean="0"/>
              <a:t> </a:t>
            </a:r>
          </a:p>
          <a:p>
            <a:pPr eaLnBrk="1" fontAlgn="auto" hangingPunct="1">
              <a:spcAft>
                <a:spcPts val="0"/>
              </a:spcAft>
              <a:buFont typeface="Arial" pitchFamily="34" charset="0"/>
              <a:buChar char="•"/>
              <a:defRPr/>
            </a:pPr>
            <a:r>
              <a:rPr lang="en-GB" i="1" dirty="0" smtClean="0"/>
              <a:t>Use existing work of photographers and artists to give you ideas for your own work. Be able to talk about, recreate and develop their work showing you understand what the photographer has tried to do.</a:t>
            </a:r>
          </a:p>
          <a:p>
            <a:pPr eaLnBrk="1" fontAlgn="auto" hangingPunct="1">
              <a:spcAft>
                <a:spcPts val="0"/>
              </a:spcAft>
              <a:buFont typeface="Arial" pitchFamily="34" charset="0"/>
              <a:buNone/>
              <a:defRPr/>
            </a:pPr>
            <a:endParaRPr lang="en-GB" dirty="0" smtClean="0"/>
          </a:p>
        </p:txBody>
      </p:sp>
      <p:sp>
        <p:nvSpPr>
          <p:cNvPr id="3075" name="TextBox 5"/>
          <p:cNvSpPr>
            <a:spLocks noGrp="1" noChangeArrowheads="1"/>
          </p:cNvSpPr>
          <p:nvPr>
            <p:ph type="title"/>
          </p:nvPr>
        </p:nvSpPr>
        <p:spPr>
          <a:xfrm>
            <a:off x="468313" y="188913"/>
            <a:ext cx="8229600" cy="708025"/>
          </a:xfrm>
        </p:spPr>
        <p:txBody>
          <a:bodyPr>
            <a:spAutoFit/>
          </a:bodyPr>
          <a:lstStyle/>
          <a:p>
            <a:pPr eaLnBrk="1" hangingPunct="1"/>
            <a:r>
              <a:rPr lang="en-GB" sz="4000" u="sng" smtClean="0">
                <a:solidFill>
                  <a:schemeClr val="bg1"/>
                </a:solidFill>
              </a:rPr>
              <a:t>Assessment</a:t>
            </a:r>
          </a:p>
        </p:txBody>
      </p:sp>
    </p:spTree>
    <p:extLst>
      <p:ext uri="{BB962C8B-B14F-4D97-AF65-F5344CB8AC3E}">
        <p14:creationId xmlns:p14="http://schemas.microsoft.com/office/powerpoint/2010/main" val="2279851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3" end="3"/>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p:cTn id="1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8736"/>
            <a:ext cx="3419872" cy="528016"/>
          </a:xfrm>
        </p:spPr>
        <p:txBody>
          <a:bodyPr>
            <a:noAutofit/>
          </a:bodyPr>
          <a:lstStyle/>
          <a:p>
            <a:pPr algn="l"/>
            <a:r>
              <a:rPr lang="en-GB" sz="1400" dirty="0" smtClean="0"/>
              <a:t>Your aim is to explore new view points in order to develop the composition of your photographs </a:t>
            </a:r>
            <a:endParaRPr lang="en-GB" sz="1400" dirty="0"/>
          </a:p>
        </p:txBody>
      </p:sp>
      <p:sp>
        <p:nvSpPr>
          <p:cNvPr id="4" name="Content Placeholder 3"/>
          <p:cNvSpPr>
            <a:spLocks noGrp="1"/>
          </p:cNvSpPr>
          <p:nvPr>
            <p:ph idx="1"/>
          </p:nvPr>
        </p:nvSpPr>
        <p:spPr>
          <a:xfrm>
            <a:off x="-12318" y="1340768"/>
            <a:ext cx="3818703" cy="1440160"/>
          </a:xfrm>
        </p:spPr>
        <p:txBody>
          <a:bodyPr>
            <a:normAutofit fontScale="40000" lnSpcReduction="20000"/>
          </a:bodyPr>
          <a:lstStyle/>
          <a:p>
            <a:r>
              <a:rPr lang="en-GB" dirty="0" smtClean="0"/>
              <a:t>How can </a:t>
            </a:r>
            <a:r>
              <a:rPr lang="en-GB" dirty="0"/>
              <a:t>the camera see a </a:t>
            </a:r>
            <a:r>
              <a:rPr lang="en-GB" dirty="0" smtClean="0"/>
              <a:t>building differently? </a:t>
            </a:r>
            <a:endParaRPr lang="en-GB" dirty="0"/>
          </a:p>
          <a:p>
            <a:r>
              <a:rPr lang="en-GB" dirty="0"/>
              <a:t>How can we look at </a:t>
            </a:r>
            <a:r>
              <a:rPr lang="en-GB" dirty="0" smtClean="0"/>
              <a:t>architecture </a:t>
            </a:r>
            <a:r>
              <a:rPr lang="en-GB" dirty="0"/>
              <a:t>in a different way? </a:t>
            </a:r>
            <a:endParaRPr lang="en-GB" dirty="0" smtClean="0"/>
          </a:p>
          <a:p>
            <a:r>
              <a:rPr lang="en-GB" dirty="0" smtClean="0"/>
              <a:t>How can we frame our photographs in a different way? </a:t>
            </a:r>
          </a:p>
          <a:p>
            <a:r>
              <a:rPr lang="en-GB" dirty="0" smtClean="0">
                <a:latin typeface="Aharoni" panose="02010803020104030203" pitchFamily="2" charset="-79"/>
                <a:cs typeface="Aharoni" panose="02010803020104030203" pitchFamily="2" charset="-79"/>
              </a:rPr>
              <a:t>Put </a:t>
            </a:r>
            <a:r>
              <a:rPr lang="en-GB" dirty="0">
                <a:latin typeface="Aharoni" panose="02010803020104030203" pitchFamily="2" charset="-79"/>
                <a:cs typeface="Aharoni" panose="02010803020104030203" pitchFamily="2" charset="-79"/>
              </a:rPr>
              <a:t>yourself in a different position</a:t>
            </a:r>
            <a:r>
              <a:rPr lang="en-GB" dirty="0" smtClean="0">
                <a:latin typeface="Aharoni" panose="02010803020104030203" pitchFamily="2" charset="-79"/>
                <a:cs typeface="Aharoni" panose="02010803020104030203" pitchFamily="2" charset="-79"/>
              </a:rPr>
              <a:t>.</a:t>
            </a:r>
          </a:p>
          <a:p>
            <a:r>
              <a:rPr lang="en-GB" dirty="0" smtClean="0">
                <a:latin typeface="Aharoni" panose="02010803020104030203" pitchFamily="2" charset="-79"/>
                <a:cs typeface="Aharoni" panose="02010803020104030203" pitchFamily="2" charset="-79"/>
              </a:rPr>
              <a:t>Due Monday 17</a:t>
            </a:r>
            <a:r>
              <a:rPr lang="en-GB" baseline="30000" dirty="0" smtClean="0">
                <a:latin typeface="Aharoni" panose="02010803020104030203" pitchFamily="2" charset="-79"/>
                <a:cs typeface="Aharoni" panose="02010803020104030203" pitchFamily="2" charset="-79"/>
              </a:rPr>
              <a:t>th</a:t>
            </a:r>
            <a:r>
              <a:rPr lang="en-GB" dirty="0" smtClean="0">
                <a:latin typeface="Aharoni" panose="02010803020104030203" pitchFamily="2" charset="-79"/>
                <a:cs typeface="Aharoni" panose="02010803020104030203" pitchFamily="2" charset="-79"/>
              </a:rPr>
              <a:t> October</a:t>
            </a:r>
            <a:endParaRPr lang="en-GB" dirty="0" smtClean="0"/>
          </a:p>
        </p:txBody>
      </p:sp>
      <p:sp>
        <p:nvSpPr>
          <p:cNvPr id="5" name="Title 1"/>
          <p:cNvSpPr txBox="1">
            <a:spLocks/>
          </p:cNvSpPr>
          <p:nvPr/>
        </p:nvSpPr>
        <p:spPr>
          <a:xfrm>
            <a:off x="0" y="0"/>
            <a:ext cx="3419872" cy="634380"/>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Homework  –Take 20 photos of new view points in Architecture </a:t>
            </a:r>
            <a:endParaRPr lang="en-GB" b="1" dirty="0"/>
          </a:p>
        </p:txBody>
      </p:sp>
      <p:sp>
        <p:nvSpPr>
          <p:cNvPr id="6" name="Title 1"/>
          <p:cNvSpPr txBox="1">
            <a:spLocks/>
          </p:cNvSpPr>
          <p:nvPr/>
        </p:nvSpPr>
        <p:spPr>
          <a:xfrm>
            <a:off x="5337615" y="677120"/>
            <a:ext cx="3419872" cy="5280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00" smtClean="0"/>
              <a:t>Your aim is to explore new view points in order to develop the composition of your photographs </a:t>
            </a:r>
            <a:endParaRPr lang="en-GB" sz="1400" dirty="0"/>
          </a:p>
        </p:txBody>
      </p:sp>
      <p:sp>
        <p:nvSpPr>
          <p:cNvPr id="7" name="Content Placeholder 3"/>
          <p:cNvSpPr txBox="1">
            <a:spLocks/>
          </p:cNvSpPr>
          <p:nvPr/>
        </p:nvSpPr>
        <p:spPr>
          <a:xfrm>
            <a:off x="5325297" y="1349152"/>
            <a:ext cx="3818703" cy="1440160"/>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mtClean="0"/>
              <a:t>How can the camera see a building differently? </a:t>
            </a:r>
          </a:p>
          <a:p>
            <a:r>
              <a:rPr lang="en-GB" smtClean="0"/>
              <a:t>How can we look at architecture in a different way? </a:t>
            </a:r>
          </a:p>
          <a:p>
            <a:r>
              <a:rPr lang="en-GB" smtClean="0"/>
              <a:t>How can we frame our photographs in a different way? </a:t>
            </a:r>
          </a:p>
          <a:p>
            <a:r>
              <a:rPr lang="en-GB" smtClean="0">
                <a:latin typeface="Aharoni" panose="02010803020104030203" pitchFamily="2" charset="-79"/>
                <a:cs typeface="Aharoni" panose="02010803020104030203" pitchFamily="2" charset="-79"/>
              </a:rPr>
              <a:t>Put yourself in a different position.</a:t>
            </a:r>
          </a:p>
          <a:p>
            <a:r>
              <a:rPr lang="en-GB" smtClean="0">
                <a:latin typeface="Aharoni" panose="02010803020104030203" pitchFamily="2" charset="-79"/>
                <a:cs typeface="Aharoni" panose="02010803020104030203" pitchFamily="2" charset="-79"/>
              </a:rPr>
              <a:t>Due Monday 17</a:t>
            </a:r>
            <a:r>
              <a:rPr lang="en-GB" baseline="30000" smtClean="0">
                <a:latin typeface="Aharoni" panose="02010803020104030203" pitchFamily="2" charset="-79"/>
                <a:cs typeface="Aharoni" panose="02010803020104030203" pitchFamily="2" charset="-79"/>
              </a:rPr>
              <a:t>th</a:t>
            </a:r>
            <a:r>
              <a:rPr lang="en-GB" smtClean="0">
                <a:latin typeface="Aharoni" panose="02010803020104030203" pitchFamily="2" charset="-79"/>
                <a:cs typeface="Aharoni" panose="02010803020104030203" pitchFamily="2" charset="-79"/>
              </a:rPr>
              <a:t> October</a:t>
            </a:r>
            <a:endParaRPr lang="en-GB" dirty="0" smtClean="0"/>
          </a:p>
        </p:txBody>
      </p:sp>
      <p:sp>
        <p:nvSpPr>
          <p:cNvPr id="8" name="Title 1"/>
          <p:cNvSpPr txBox="1">
            <a:spLocks/>
          </p:cNvSpPr>
          <p:nvPr/>
        </p:nvSpPr>
        <p:spPr>
          <a:xfrm>
            <a:off x="5337615" y="8384"/>
            <a:ext cx="3419872" cy="634380"/>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Homework  –Take 20 photos of new view points in Architecture </a:t>
            </a:r>
            <a:endParaRPr lang="en-GB" b="1" dirty="0"/>
          </a:p>
        </p:txBody>
      </p:sp>
      <p:sp>
        <p:nvSpPr>
          <p:cNvPr id="9" name="Title 1"/>
          <p:cNvSpPr txBox="1">
            <a:spLocks/>
          </p:cNvSpPr>
          <p:nvPr/>
        </p:nvSpPr>
        <p:spPr>
          <a:xfrm>
            <a:off x="-1" y="4769897"/>
            <a:ext cx="3419872" cy="5280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00" smtClean="0"/>
              <a:t>Your aim is to explore new view points in order to develop the composition of your photographs </a:t>
            </a:r>
            <a:endParaRPr lang="en-GB" sz="1400" dirty="0"/>
          </a:p>
        </p:txBody>
      </p:sp>
      <p:sp>
        <p:nvSpPr>
          <p:cNvPr id="10" name="Content Placeholder 3"/>
          <p:cNvSpPr txBox="1">
            <a:spLocks/>
          </p:cNvSpPr>
          <p:nvPr/>
        </p:nvSpPr>
        <p:spPr>
          <a:xfrm>
            <a:off x="-12319" y="5441929"/>
            <a:ext cx="3818703" cy="1440160"/>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mtClean="0"/>
              <a:t>How can the camera see a building differently? </a:t>
            </a:r>
          </a:p>
          <a:p>
            <a:r>
              <a:rPr lang="en-GB" smtClean="0"/>
              <a:t>How can we look at architecture in a different way? </a:t>
            </a:r>
          </a:p>
          <a:p>
            <a:r>
              <a:rPr lang="en-GB" smtClean="0"/>
              <a:t>How can we frame our photographs in a different way? </a:t>
            </a:r>
          </a:p>
          <a:p>
            <a:r>
              <a:rPr lang="en-GB" smtClean="0">
                <a:latin typeface="Aharoni" panose="02010803020104030203" pitchFamily="2" charset="-79"/>
                <a:cs typeface="Aharoni" panose="02010803020104030203" pitchFamily="2" charset="-79"/>
              </a:rPr>
              <a:t>Put yourself in a different position.</a:t>
            </a:r>
          </a:p>
          <a:p>
            <a:r>
              <a:rPr lang="en-GB" smtClean="0">
                <a:latin typeface="Aharoni" panose="02010803020104030203" pitchFamily="2" charset="-79"/>
                <a:cs typeface="Aharoni" panose="02010803020104030203" pitchFamily="2" charset="-79"/>
              </a:rPr>
              <a:t>Due Monday 17</a:t>
            </a:r>
            <a:r>
              <a:rPr lang="en-GB" baseline="30000" smtClean="0">
                <a:latin typeface="Aharoni" panose="02010803020104030203" pitchFamily="2" charset="-79"/>
                <a:cs typeface="Aharoni" panose="02010803020104030203" pitchFamily="2" charset="-79"/>
              </a:rPr>
              <a:t>th</a:t>
            </a:r>
            <a:r>
              <a:rPr lang="en-GB" smtClean="0">
                <a:latin typeface="Aharoni" panose="02010803020104030203" pitchFamily="2" charset="-79"/>
                <a:cs typeface="Aharoni" panose="02010803020104030203" pitchFamily="2" charset="-79"/>
              </a:rPr>
              <a:t> October</a:t>
            </a:r>
            <a:endParaRPr lang="en-GB" dirty="0" smtClean="0"/>
          </a:p>
        </p:txBody>
      </p:sp>
      <p:sp>
        <p:nvSpPr>
          <p:cNvPr id="11" name="Title 1"/>
          <p:cNvSpPr txBox="1">
            <a:spLocks/>
          </p:cNvSpPr>
          <p:nvPr/>
        </p:nvSpPr>
        <p:spPr>
          <a:xfrm>
            <a:off x="-1" y="4101161"/>
            <a:ext cx="3419872" cy="634380"/>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Homework  –Take 20 photos of new view points in Architecture </a:t>
            </a:r>
            <a:endParaRPr lang="en-GB" b="1" dirty="0"/>
          </a:p>
        </p:txBody>
      </p:sp>
      <p:sp>
        <p:nvSpPr>
          <p:cNvPr id="12" name="Title 1"/>
          <p:cNvSpPr txBox="1">
            <a:spLocks/>
          </p:cNvSpPr>
          <p:nvPr/>
        </p:nvSpPr>
        <p:spPr>
          <a:xfrm>
            <a:off x="5337614" y="4778281"/>
            <a:ext cx="3419872" cy="5280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00" smtClean="0"/>
              <a:t>Your aim is to explore new view points in order to develop the composition of your photographs </a:t>
            </a:r>
            <a:endParaRPr lang="en-GB" sz="1400" dirty="0"/>
          </a:p>
        </p:txBody>
      </p:sp>
      <p:sp>
        <p:nvSpPr>
          <p:cNvPr id="13" name="Content Placeholder 3"/>
          <p:cNvSpPr txBox="1">
            <a:spLocks/>
          </p:cNvSpPr>
          <p:nvPr/>
        </p:nvSpPr>
        <p:spPr>
          <a:xfrm>
            <a:off x="5325296" y="5450313"/>
            <a:ext cx="3818703" cy="1440160"/>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mtClean="0"/>
              <a:t>How can the camera see a building differently? </a:t>
            </a:r>
          </a:p>
          <a:p>
            <a:r>
              <a:rPr lang="en-GB" smtClean="0"/>
              <a:t>How can we look at architecture in a different way? </a:t>
            </a:r>
          </a:p>
          <a:p>
            <a:r>
              <a:rPr lang="en-GB" smtClean="0"/>
              <a:t>How can we frame our photographs in a different way? </a:t>
            </a:r>
          </a:p>
          <a:p>
            <a:r>
              <a:rPr lang="en-GB" smtClean="0">
                <a:latin typeface="Aharoni" panose="02010803020104030203" pitchFamily="2" charset="-79"/>
                <a:cs typeface="Aharoni" panose="02010803020104030203" pitchFamily="2" charset="-79"/>
              </a:rPr>
              <a:t>Put yourself in a different position.</a:t>
            </a:r>
          </a:p>
          <a:p>
            <a:r>
              <a:rPr lang="en-GB" smtClean="0">
                <a:latin typeface="Aharoni" panose="02010803020104030203" pitchFamily="2" charset="-79"/>
                <a:cs typeface="Aharoni" panose="02010803020104030203" pitchFamily="2" charset="-79"/>
              </a:rPr>
              <a:t>Due Monday 17</a:t>
            </a:r>
            <a:r>
              <a:rPr lang="en-GB" baseline="30000" smtClean="0">
                <a:latin typeface="Aharoni" panose="02010803020104030203" pitchFamily="2" charset="-79"/>
                <a:cs typeface="Aharoni" panose="02010803020104030203" pitchFamily="2" charset="-79"/>
              </a:rPr>
              <a:t>th</a:t>
            </a:r>
            <a:r>
              <a:rPr lang="en-GB" smtClean="0">
                <a:latin typeface="Aharoni" panose="02010803020104030203" pitchFamily="2" charset="-79"/>
                <a:cs typeface="Aharoni" panose="02010803020104030203" pitchFamily="2" charset="-79"/>
              </a:rPr>
              <a:t> October</a:t>
            </a:r>
            <a:endParaRPr lang="en-GB" dirty="0" smtClean="0"/>
          </a:p>
        </p:txBody>
      </p:sp>
      <p:sp>
        <p:nvSpPr>
          <p:cNvPr id="14" name="Title 1"/>
          <p:cNvSpPr txBox="1">
            <a:spLocks/>
          </p:cNvSpPr>
          <p:nvPr/>
        </p:nvSpPr>
        <p:spPr>
          <a:xfrm>
            <a:off x="5337614" y="4109545"/>
            <a:ext cx="3419872" cy="634380"/>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Homework  –Take 20 photos of new view points in Architecture </a:t>
            </a:r>
            <a:endParaRPr lang="en-GB" b="1" dirty="0"/>
          </a:p>
        </p:txBody>
      </p:sp>
    </p:spTree>
    <p:extLst>
      <p:ext uri="{BB962C8B-B14F-4D97-AF65-F5344CB8AC3E}">
        <p14:creationId xmlns:p14="http://schemas.microsoft.com/office/powerpoint/2010/main" val="13211030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284984"/>
            <a:ext cx="8229600" cy="1143000"/>
          </a:xfrm>
        </p:spPr>
        <p:txBody>
          <a:bodyPr>
            <a:normAutofit fontScale="90000"/>
          </a:bodyPr>
          <a:lstStyle/>
          <a:p>
            <a:r>
              <a:rPr lang="en-GB" dirty="0" smtClean="0">
                <a:latin typeface="Aharoni" panose="02010803020104030203" pitchFamily="2" charset="-79"/>
                <a:cs typeface="Aharoni" panose="02010803020104030203" pitchFamily="2" charset="-79"/>
              </a:rPr>
              <a:t>What do these images have in common?</a:t>
            </a:r>
            <a:br>
              <a:rPr lang="en-GB" dirty="0" smtClean="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
            </a:r>
            <a:br>
              <a:rPr lang="en-GB" dirty="0">
                <a:latin typeface="Aharoni" panose="02010803020104030203" pitchFamily="2" charset="-79"/>
                <a:cs typeface="Aharoni" panose="02010803020104030203" pitchFamily="2" charset="-79"/>
              </a:rPr>
            </a:br>
            <a:r>
              <a:rPr lang="en-GB" dirty="0" smtClean="0">
                <a:latin typeface="Aharoni" panose="02010803020104030203" pitchFamily="2" charset="-79"/>
                <a:cs typeface="Aharoni" panose="02010803020104030203" pitchFamily="2" charset="-79"/>
              </a:rPr>
              <a:t>As a group of photos how would you describe them?</a:t>
            </a:r>
            <a:br>
              <a:rPr lang="en-GB" dirty="0" smtClean="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
            </a:r>
            <a:br>
              <a:rPr lang="en-GB" dirty="0">
                <a:latin typeface="Aharoni" panose="02010803020104030203" pitchFamily="2" charset="-79"/>
                <a:cs typeface="Aharoni" panose="02010803020104030203" pitchFamily="2" charset="-79"/>
              </a:rPr>
            </a:br>
            <a:endParaRPr lang="en-GB"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5253134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1026" name="Picture 2" descr="http://edgblogs.s3.amazonaws.com/centroavante/files/2010/10/CassioVasconcellos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8226" y="632526"/>
            <a:ext cx="2657159" cy="2762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tinamericanart.com/artworksimages/1841/img-01-899b080f-e812-4ca2-bf05-7311b2303edc.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1" y="607194"/>
            <a:ext cx="3276029" cy="32760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atalogodasartes.com.br/Upload/@Obras/Andr%C3%A9a%20Martins%20da%20Silva%5C%7B9F8097F8-9856-4715-89D2-10894FF73BA5%7D_cassiovasconcellos01Sim%20Galeria.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140317"/>
            <a:ext cx="2627784" cy="27176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olhave.com.br/blog/wp-content/uploads/2010/04/Torre-TV-Bandeirantes1-2002.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7785" y="4293096"/>
            <a:ext cx="2460480" cy="25649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023" y="101033"/>
            <a:ext cx="2817765" cy="369332"/>
          </a:xfrm>
          <a:prstGeom prst="rect">
            <a:avLst/>
          </a:prstGeom>
          <a:noFill/>
        </p:spPr>
        <p:txBody>
          <a:bodyPr wrap="square" rtlCol="0">
            <a:spAutoFit/>
          </a:bodyPr>
          <a:lstStyle/>
          <a:p>
            <a:r>
              <a:rPr lang="en-GB" dirty="0" smtClean="0"/>
              <a:t>Cassio </a:t>
            </a:r>
            <a:r>
              <a:rPr lang="en-GB" dirty="0" err="1" smtClean="0"/>
              <a:t>Vasconcellos</a:t>
            </a:r>
            <a:endParaRPr lang="en-GB" dirty="0"/>
          </a:p>
        </p:txBody>
      </p:sp>
      <p:pic>
        <p:nvPicPr>
          <p:cNvPr id="12" name="Picture 6" descr="https://upload.wikimedia.org/wikipedia/en/thumb/9/9f/StrandWallStreet.jpg/350px-StrandWallStreet.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8999" y="997300"/>
            <a:ext cx="3265524" cy="23978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pavlospavlidis.com/uploads/1/7/4/1/17413375/8792259_orig.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6289" y="4657606"/>
            <a:ext cx="3068233" cy="22003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64408" y="3542062"/>
            <a:ext cx="1926269" cy="369332"/>
          </a:xfrm>
          <a:prstGeom prst="rect">
            <a:avLst/>
          </a:prstGeom>
          <a:noFill/>
        </p:spPr>
        <p:txBody>
          <a:bodyPr wrap="square" rtlCol="0">
            <a:spAutoFit/>
          </a:bodyPr>
          <a:lstStyle/>
          <a:p>
            <a:r>
              <a:rPr lang="en-GB" dirty="0" smtClean="0"/>
              <a:t>Paul Strand</a:t>
            </a:r>
            <a:endParaRPr lang="en-GB" dirty="0"/>
          </a:p>
        </p:txBody>
      </p:sp>
    </p:spTree>
    <p:extLst>
      <p:ext uri="{BB962C8B-B14F-4D97-AF65-F5344CB8AC3E}">
        <p14:creationId xmlns:p14="http://schemas.microsoft.com/office/powerpoint/2010/main" val="29040966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01932" y="2867422"/>
            <a:ext cx="2046098" cy="8496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Aharoni" panose="02010803020104030203" pitchFamily="2" charset="-79"/>
                <a:cs typeface="Aharoni" panose="02010803020104030203" pitchFamily="2" charset="-79"/>
              </a:rPr>
              <a:t>Line and repetition in architecture</a:t>
            </a:r>
            <a:endParaRPr lang="en-GB" dirty="0">
              <a:solidFill>
                <a:schemeClr val="tx1"/>
              </a:solidFill>
              <a:latin typeface="Aharoni" panose="02010803020104030203" pitchFamily="2" charset="-79"/>
              <a:cs typeface="Aharoni" panose="02010803020104030203" pitchFamily="2" charset="-79"/>
            </a:endParaRPr>
          </a:p>
        </p:txBody>
      </p:sp>
      <p:sp>
        <p:nvSpPr>
          <p:cNvPr id="5" name="Rectangle 4"/>
          <p:cNvSpPr/>
          <p:nvPr/>
        </p:nvSpPr>
        <p:spPr>
          <a:xfrm>
            <a:off x="640025" y="548680"/>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3560885" y="332656"/>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6732240" y="410103"/>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856049" y="4717786"/>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588224" y="4697524"/>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072073" y="2384884"/>
            <a:ext cx="1296144"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6963072" y="2204864"/>
            <a:ext cx="1296144"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3776909" y="4465758"/>
            <a:ext cx="1296144" cy="1656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640025" y="1700808"/>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4" name="TextBox 13"/>
          <p:cNvSpPr txBox="1"/>
          <p:nvPr/>
        </p:nvSpPr>
        <p:spPr>
          <a:xfrm>
            <a:off x="3560885" y="1484784"/>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5" name="TextBox 14"/>
          <p:cNvSpPr txBox="1"/>
          <p:nvPr/>
        </p:nvSpPr>
        <p:spPr>
          <a:xfrm>
            <a:off x="6741886" y="1562231"/>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6" name="TextBox 15"/>
          <p:cNvSpPr txBox="1"/>
          <p:nvPr/>
        </p:nvSpPr>
        <p:spPr>
          <a:xfrm>
            <a:off x="6712857" y="3864912"/>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7" name="TextBox 16"/>
          <p:cNvSpPr txBox="1"/>
          <p:nvPr/>
        </p:nvSpPr>
        <p:spPr>
          <a:xfrm>
            <a:off x="6588224" y="5849652"/>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8" name="TextBox 17"/>
          <p:cNvSpPr txBox="1"/>
          <p:nvPr/>
        </p:nvSpPr>
        <p:spPr>
          <a:xfrm>
            <a:off x="856049" y="5849651"/>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19" name="TextBox 18"/>
          <p:cNvSpPr txBox="1"/>
          <p:nvPr/>
        </p:nvSpPr>
        <p:spPr>
          <a:xfrm>
            <a:off x="773042" y="4029804"/>
            <a:ext cx="1728192" cy="276999"/>
          </a:xfrm>
          <a:prstGeom prst="rect">
            <a:avLst/>
          </a:prstGeom>
          <a:noFill/>
        </p:spPr>
        <p:txBody>
          <a:bodyPr wrap="square" rtlCol="0">
            <a:spAutoFit/>
          </a:bodyPr>
          <a:lstStyle/>
          <a:p>
            <a:r>
              <a:rPr lang="en-GB" sz="1200" dirty="0" smtClean="0"/>
              <a:t>Photographer’s name</a:t>
            </a:r>
            <a:endParaRPr lang="en-GB" sz="1200" dirty="0"/>
          </a:p>
        </p:txBody>
      </p:sp>
      <p:sp>
        <p:nvSpPr>
          <p:cNvPr id="20" name="TextBox 19"/>
          <p:cNvSpPr txBox="1"/>
          <p:nvPr/>
        </p:nvSpPr>
        <p:spPr>
          <a:xfrm>
            <a:off x="3596889" y="6126651"/>
            <a:ext cx="1728192" cy="276999"/>
          </a:xfrm>
          <a:prstGeom prst="rect">
            <a:avLst/>
          </a:prstGeom>
          <a:noFill/>
        </p:spPr>
        <p:txBody>
          <a:bodyPr wrap="square" rtlCol="0">
            <a:spAutoFit/>
          </a:bodyPr>
          <a:lstStyle/>
          <a:p>
            <a:r>
              <a:rPr lang="en-GB" sz="1200" dirty="0" smtClean="0"/>
              <a:t>Photographer’s name</a:t>
            </a:r>
            <a:endParaRPr lang="en-GB" sz="1200" dirty="0"/>
          </a:p>
        </p:txBody>
      </p:sp>
      <p:cxnSp>
        <p:nvCxnSpPr>
          <p:cNvPr id="22" name="Straight Connector 21"/>
          <p:cNvCxnSpPr/>
          <p:nvPr/>
        </p:nvCxnSpPr>
        <p:spPr>
          <a:xfrm flipV="1">
            <a:off x="4424981" y="1839307"/>
            <a:ext cx="0" cy="7976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415848" y="3604608"/>
            <a:ext cx="0" cy="7976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580112" y="1839307"/>
            <a:ext cx="1008112" cy="93610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580112" y="3188114"/>
            <a:ext cx="1008112"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5570979" y="3717032"/>
            <a:ext cx="801221" cy="86409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2584241" y="2204864"/>
            <a:ext cx="691615" cy="58444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584241" y="3243463"/>
            <a:ext cx="619607"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584241" y="3743109"/>
            <a:ext cx="691615" cy="79760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Right Arrow 1"/>
          <p:cNvSpPr/>
          <p:nvPr/>
        </p:nvSpPr>
        <p:spPr>
          <a:xfrm>
            <a:off x="179512" y="1623283"/>
            <a:ext cx="3597397" cy="3389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Find examples of abstract architecture  by these 2 photographers  </a:t>
            </a:r>
            <a:r>
              <a:rPr lang="en-GB" b="1" dirty="0" smtClean="0"/>
              <a:t>Paul Strand </a:t>
            </a:r>
            <a:r>
              <a:rPr lang="en-GB" dirty="0" smtClean="0"/>
              <a:t>and</a:t>
            </a:r>
            <a:r>
              <a:rPr lang="en-GB" b="1" dirty="0" smtClean="0"/>
              <a:t> Cassio </a:t>
            </a:r>
            <a:r>
              <a:rPr lang="en-GB" b="1" dirty="0" err="1" smtClean="0"/>
              <a:t>Vasconcellos</a:t>
            </a:r>
            <a:r>
              <a:rPr lang="en-GB" b="1" dirty="0" smtClean="0"/>
              <a:t> </a:t>
            </a:r>
            <a:r>
              <a:rPr lang="en-GB" dirty="0" smtClean="0"/>
              <a:t>and complete this  template.</a:t>
            </a:r>
            <a:endParaRPr lang="en-GB" dirty="0"/>
          </a:p>
        </p:txBody>
      </p:sp>
    </p:spTree>
    <p:extLst>
      <p:ext uri="{BB962C8B-B14F-4D97-AF65-F5344CB8AC3E}">
        <p14:creationId xmlns:p14="http://schemas.microsoft.com/office/powerpoint/2010/main" val="23567639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01932" y="2636912"/>
            <a:ext cx="2046098" cy="1080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Aharoni" panose="02010803020104030203" pitchFamily="2" charset="-79"/>
                <a:cs typeface="Aharoni" panose="02010803020104030203" pitchFamily="2" charset="-79"/>
              </a:rPr>
              <a:t>Line and repetition in architecture</a:t>
            </a:r>
            <a:endParaRPr lang="en-GB" sz="2400" dirty="0">
              <a:solidFill>
                <a:schemeClr val="tx1"/>
              </a:solidFill>
              <a:latin typeface="Aharoni" panose="02010803020104030203" pitchFamily="2" charset="-79"/>
              <a:cs typeface="Aharoni" panose="02010803020104030203" pitchFamily="2" charset="-79"/>
            </a:endParaRPr>
          </a:p>
        </p:txBody>
      </p:sp>
      <p:sp>
        <p:nvSpPr>
          <p:cNvPr id="6" name="Rectangle 5"/>
          <p:cNvSpPr/>
          <p:nvPr/>
        </p:nvSpPr>
        <p:spPr>
          <a:xfrm>
            <a:off x="3560885" y="332656"/>
            <a:ext cx="172819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3551752" y="1562230"/>
            <a:ext cx="1728192" cy="276999"/>
          </a:xfrm>
          <a:prstGeom prst="rect">
            <a:avLst/>
          </a:prstGeom>
          <a:noFill/>
        </p:spPr>
        <p:txBody>
          <a:bodyPr wrap="square" rtlCol="0">
            <a:spAutoFit/>
          </a:bodyPr>
          <a:lstStyle/>
          <a:p>
            <a:pPr algn="ctr"/>
            <a:r>
              <a:rPr lang="en-GB" sz="1200" dirty="0" smtClean="0"/>
              <a:t>Paul Strand</a:t>
            </a:r>
            <a:endParaRPr lang="en-GB" sz="1200" dirty="0"/>
          </a:p>
        </p:txBody>
      </p:sp>
      <p:sp>
        <p:nvSpPr>
          <p:cNvPr id="20" name="TextBox 19"/>
          <p:cNvSpPr txBox="1"/>
          <p:nvPr/>
        </p:nvSpPr>
        <p:spPr>
          <a:xfrm>
            <a:off x="3596889" y="6126651"/>
            <a:ext cx="1728192" cy="276999"/>
          </a:xfrm>
          <a:prstGeom prst="rect">
            <a:avLst/>
          </a:prstGeom>
          <a:noFill/>
        </p:spPr>
        <p:txBody>
          <a:bodyPr wrap="square" rtlCol="0">
            <a:spAutoFit/>
          </a:bodyPr>
          <a:lstStyle/>
          <a:p>
            <a:pPr algn="ctr"/>
            <a:r>
              <a:rPr lang="en-GB" sz="1200" dirty="0" smtClean="0"/>
              <a:t>Cassio </a:t>
            </a:r>
            <a:r>
              <a:rPr lang="en-GB" sz="1200" dirty="0" err="1" smtClean="0"/>
              <a:t>Vasconcellos</a:t>
            </a:r>
            <a:endParaRPr lang="en-GB" sz="1200" dirty="0"/>
          </a:p>
        </p:txBody>
      </p:sp>
      <p:cxnSp>
        <p:nvCxnSpPr>
          <p:cNvPr id="22" name="Straight Connector 21"/>
          <p:cNvCxnSpPr/>
          <p:nvPr/>
        </p:nvCxnSpPr>
        <p:spPr>
          <a:xfrm flipV="1">
            <a:off x="4424981" y="1839307"/>
            <a:ext cx="0" cy="7976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415848" y="3604608"/>
            <a:ext cx="0" cy="7976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580112" y="1839307"/>
            <a:ext cx="1008112" cy="93610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580112" y="3188114"/>
            <a:ext cx="1008112"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5570979" y="3717032"/>
            <a:ext cx="801221" cy="86409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2584241" y="2204864"/>
            <a:ext cx="691615" cy="58444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584241" y="3243463"/>
            <a:ext cx="619607"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584241" y="3743109"/>
            <a:ext cx="691615" cy="797604"/>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7" name="Picture 6" descr="https://upload.wikimedia.org/wikipedia/en/thumb/9/9f/StrandWallStreet.jpg/350px-StrandWallStree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547" y="214616"/>
            <a:ext cx="1729801" cy="12701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www.pavlospavlidis.com/uploads/1/7/4/1/17413375/8792259_orig.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650" y="457218"/>
            <a:ext cx="1590664" cy="11407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edia-cache-ak0.pinimg.com/736x/5e/9c/e4/5e9ce47c023e7d6add1a350e2a48b1d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3249" y="2266598"/>
            <a:ext cx="1226173" cy="15327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cache-ec0.pinimg.com/236x/fb/e8/57/fbe857476f7eb693298a68fa9ee219e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1210" y="4766659"/>
            <a:ext cx="1628006" cy="108303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edgblogs.s3.amazonaws.com/centroavante/files/2010/10/CassioVasconcellos1.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9637" y="2516269"/>
            <a:ext cx="1328580" cy="13813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latinamericanart.com/artworksimages/1841/img-01-899b080f-e812-4ca2-bf05-7311b2303edc.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1286" y="551352"/>
            <a:ext cx="1175679" cy="11756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ttp://www.catalogodasartes.com.br/Upload/@Obras/Andr%C3%A9a%20Martins%20da%20Silva%5C%7B9F8097F8-9856-4715-89D2-10894FF73BA5%7D_cassiovasconcellos01Sim%20Galeria.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60158" y="4724907"/>
            <a:ext cx="1087538" cy="11247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ttp://www.olhave.com.br/blog/wp-content/uploads/2010/04/Torre-TV-Bandeirantes1-2002.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59327" y="4632362"/>
            <a:ext cx="1230240" cy="128245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6733489" y="1576130"/>
            <a:ext cx="1728192" cy="276999"/>
          </a:xfrm>
          <a:prstGeom prst="rect">
            <a:avLst/>
          </a:prstGeom>
          <a:noFill/>
        </p:spPr>
        <p:txBody>
          <a:bodyPr wrap="square" rtlCol="0">
            <a:spAutoFit/>
          </a:bodyPr>
          <a:lstStyle/>
          <a:p>
            <a:pPr algn="ctr"/>
            <a:r>
              <a:rPr lang="en-GB" sz="1200" dirty="0" smtClean="0"/>
              <a:t>Paul Strand</a:t>
            </a:r>
            <a:endParaRPr lang="en-GB" sz="1200" dirty="0"/>
          </a:p>
        </p:txBody>
      </p:sp>
      <p:sp>
        <p:nvSpPr>
          <p:cNvPr id="39" name="TextBox 38"/>
          <p:cNvSpPr txBox="1"/>
          <p:nvPr/>
        </p:nvSpPr>
        <p:spPr>
          <a:xfrm>
            <a:off x="6752539" y="3864912"/>
            <a:ext cx="1728192" cy="276999"/>
          </a:xfrm>
          <a:prstGeom prst="rect">
            <a:avLst/>
          </a:prstGeom>
          <a:noFill/>
        </p:spPr>
        <p:txBody>
          <a:bodyPr wrap="square" rtlCol="0">
            <a:spAutoFit/>
          </a:bodyPr>
          <a:lstStyle/>
          <a:p>
            <a:pPr algn="ctr"/>
            <a:r>
              <a:rPr lang="en-GB" sz="1200" dirty="0" smtClean="0"/>
              <a:t>Paul Strand</a:t>
            </a:r>
            <a:endParaRPr lang="en-GB" sz="1200" dirty="0"/>
          </a:p>
        </p:txBody>
      </p:sp>
      <p:sp>
        <p:nvSpPr>
          <p:cNvPr id="40" name="TextBox 39"/>
          <p:cNvSpPr txBox="1"/>
          <p:nvPr/>
        </p:nvSpPr>
        <p:spPr>
          <a:xfrm>
            <a:off x="6581117" y="5879130"/>
            <a:ext cx="1728192" cy="276999"/>
          </a:xfrm>
          <a:prstGeom prst="rect">
            <a:avLst/>
          </a:prstGeom>
          <a:noFill/>
        </p:spPr>
        <p:txBody>
          <a:bodyPr wrap="square" rtlCol="0">
            <a:spAutoFit/>
          </a:bodyPr>
          <a:lstStyle/>
          <a:p>
            <a:pPr algn="ctr"/>
            <a:r>
              <a:rPr lang="en-GB" sz="1200" dirty="0" smtClean="0"/>
              <a:t>Paul Strand</a:t>
            </a:r>
            <a:endParaRPr lang="en-GB" sz="1200" dirty="0"/>
          </a:p>
        </p:txBody>
      </p:sp>
      <p:sp>
        <p:nvSpPr>
          <p:cNvPr id="44" name="TextBox 43"/>
          <p:cNvSpPr txBox="1"/>
          <p:nvPr/>
        </p:nvSpPr>
        <p:spPr>
          <a:xfrm>
            <a:off x="839831" y="5914814"/>
            <a:ext cx="1728192" cy="276999"/>
          </a:xfrm>
          <a:prstGeom prst="rect">
            <a:avLst/>
          </a:prstGeom>
          <a:noFill/>
        </p:spPr>
        <p:txBody>
          <a:bodyPr wrap="square" rtlCol="0">
            <a:spAutoFit/>
          </a:bodyPr>
          <a:lstStyle/>
          <a:p>
            <a:pPr algn="ctr"/>
            <a:r>
              <a:rPr lang="en-GB" sz="1200" dirty="0" smtClean="0"/>
              <a:t>Cassio </a:t>
            </a:r>
            <a:r>
              <a:rPr lang="en-GB" sz="1200" dirty="0" err="1" smtClean="0"/>
              <a:t>Vasconcellos</a:t>
            </a:r>
            <a:endParaRPr lang="en-GB" sz="1200" dirty="0"/>
          </a:p>
        </p:txBody>
      </p:sp>
      <p:sp>
        <p:nvSpPr>
          <p:cNvPr id="45" name="TextBox 44"/>
          <p:cNvSpPr txBox="1"/>
          <p:nvPr/>
        </p:nvSpPr>
        <p:spPr>
          <a:xfrm>
            <a:off x="839831" y="4039210"/>
            <a:ext cx="1728192" cy="276999"/>
          </a:xfrm>
          <a:prstGeom prst="rect">
            <a:avLst/>
          </a:prstGeom>
          <a:noFill/>
        </p:spPr>
        <p:txBody>
          <a:bodyPr wrap="square" rtlCol="0">
            <a:spAutoFit/>
          </a:bodyPr>
          <a:lstStyle/>
          <a:p>
            <a:pPr algn="ctr"/>
            <a:r>
              <a:rPr lang="en-GB" sz="1200" dirty="0" smtClean="0"/>
              <a:t>Cassio </a:t>
            </a:r>
            <a:r>
              <a:rPr lang="en-GB" sz="1200" dirty="0" err="1" smtClean="0"/>
              <a:t>Vasconcellos</a:t>
            </a:r>
            <a:endParaRPr lang="en-GB" sz="1200" dirty="0"/>
          </a:p>
        </p:txBody>
      </p:sp>
      <p:sp>
        <p:nvSpPr>
          <p:cNvPr id="46" name="TextBox 45"/>
          <p:cNvSpPr txBox="1"/>
          <p:nvPr/>
        </p:nvSpPr>
        <p:spPr>
          <a:xfrm>
            <a:off x="640025" y="1839229"/>
            <a:ext cx="1728192" cy="276999"/>
          </a:xfrm>
          <a:prstGeom prst="rect">
            <a:avLst/>
          </a:prstGeom>
          <a:noFill/>
        </p:spPr>
        <p:txBody>
          <a:bodyPr wrap="square" rtlCol="0">
            <a:spAutoFit/>
          </a:bodyPr>
          <a:lstStyle/>
          <a:p>
            <a:pPr algn="ctr"/>
            <a:r>
              <a:rPr lang="en-GB" sz="1200" dirty="0" smtClean="0"/>
              <a:t>Cassio </a:t>
            </a:r>
            <a:r>
              <a:rPr lang="en-GB" sz="1200" dirty="0" err="1" smtClean="0"/>
              <a:t>Vasconcellos</a:t>
            </a:r>
            <a:endParaRPr lang="en-GB" sz="1200" dirty="0"/>
          </a:p>
        </p:txBody>
      </p:sp>
    </p:spTree>
    <p:extLst>
      <p:ext uri="{BB962C8B-B14F-4D97-AF65-F5344CB8AC3E}">
        <p14:creationId xmlns:p14="http://schemas.microsoft.com/office/powerpoint/2010/main" val="2571308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02" y="332656"/>
            <a:ext cx="8424936" cy="1200329"/>
          </a:xfrm>
          <a:prstGeom prst="rect">
            <a:avLst/>
          </a:prstGeom>
          <a:noFill/>
        </p:spPr>
        <p:txBody>
          <a:bodyPr wrap="square" rtlCol="0">
            <a:spAutoFit/>
          </a:bodyPr>
          <a:lstStyle/>
          <a:p>
            <a:r>
              <a:rPr lang="en-GB" sz="2400" b="1" dirty="0" smtClean="0"/>
              <a:t>1. Open your website</a:t>
            </a:r>
          </a:p>
          <a:p>
            <a:r>
              <a:rPr lang="en-GB" sz="2400" b="1" dirty="0" smtClean="0"/>
              <a:t>2. Add a new title – </a:t>
            </a:r>
            <a:r>
              <a:rPr lang="en-GB" sz="2400" b="1" u="sng" dirty="0" smtClean="0"/>
              <a:t>Line and repetition in architecture</a:t>
            </a:r>
          </a:p>
          <a:p>
            <a:r>
              <a:rPr lang="en-GB" sz="2400" b="1" dirty="0" smtClean="0"/>
              <a:t>3. Make a new file in your large media </a:t>
            </a:r>
            <a:r>
              <a:rPr lang="en-GB" sz="2400" b="1" dirty="0" err="1" smtClean="0"/>
              <a:t>filestore</a:t>
            </a:r>
            <a:r>
              <a:rPr lang="en-GB" sz="2400" b="1" dirty="0" smtClean="0"/>
              <a:t>:  Architecture</a:t>
            </a:r>
            <a:endParaRPr lang="en-GB" sz="2400" b="1" dirty="0"/>
          </a:p>
        </p:txBody>
      </p:sp>
      <p:sp>
        <p:nvSpPr>
          <p:cNvPr id="3" name="Right Arrow 2"/>
          <p:cNvSpPr/>
          <p:nvPr/>
        </p:nvSpPr>
        <p:spPr>
          <a:xfrm>
            <a:off x="395536" y="2780928"/>
            <a:ext cx="5400600" cy="3816424"/>
          </a:xfrm>
          <a:prstGeom prst="rightArrow">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smtClean="0">
                <a:solidFill>
                  <a:schemeClr val="tx1"/>
                </a:solidFill>
              </a:rPr>
              <a:t>Upload your completed mind map :</a:t>
            </a:r>
          </a:p>
          <a:p>
            <a:r>
              <a:rPr lang="en-GB" sz="2000" b="1" dirty="0" smtClean="0">
                <a:solidFill>
                  <a:schemeClr val="tx1"/>
                </a:solidFill>
              </a:rPr>
              <a:t>Select all the pics and words  - Ctrl A</a:t>
            </a:r>
          </a:p>
          <a:p>
            <a:r>
              <a:rPr lang="en-GB" sz="2000" b="1" dirty="0" smtClean="0">
                <a:solidFill>
                  <a:schemeClr val="tx1"/>
                </a:solidFill>
              </a:rPr>
              <a:t>Right click – save as picture</a:t>
            </a:r>
          </a:p>
          <a:p>
            <a:r>
              <a:rPr lang="en-GB" sz="2000" b="1" dirty="0" smtClean="0">
                <a:solidFill>
                  <a:schemeClr val="tx1"/>
                </a:solidFill>
              </a:rPr>
              <a:t>Save in your large media file store.</a:t>
            </a:r>
          </a:p>
          <a:p>
            <a:r>
              <a:rPr lang="en-GB" sz="2000" b="1" dirty="0" smtClean="0">
                <a:solidFill>
                  <a:schemeClr val="tx1"/>
                </a:solidFill>
              </a:rPr>
              <a:t>Upload to your website</a:t>
            </a:r>
          </a:p>
        </p:txBody>
      </p:sp>
      <p:pic>
        <p:nvPicPr>
          <p:cNvPr id="38" name="Picture 3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7396" y="3094831"/>
            <a:ext cx="3363076" cy="2684561"/>
          </a:xfrm>
          <a:prstGeom prst="rect">
            <a:avLst/>
          </a:prstGeom>
        </p:spPr>
      </p:pic>
    </p:spTree>
    <p:extLst>
      <p:ext uri="{BB962C8B-B14F-4D97-AF65-F5344CB8AC3E}">
        <p14:creationId xmlns:p14="http://schemas.microsoft.com/office/powerpoint/2010/main" val="24839406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2060848"/>
            <a:ext cx="7632848" cy="2862322"/>
          </a:xfrm>
          <a:prstGeom prst="rect">
            <a:avLst/>
          </a:prstGeom>
          <a:noFill/>
        </p:spPr>
        <p:txBody>
          <a:bodyPr wrap="square" rtlCol="0">
            <a:spAutoFit/>
          </a:bodyPr>
          <a:lstStyle/>
          <a:p>
            <a:r>
              <a:rPr lang="en-GB" sz="6000" dirty="0" smtClean="0"/>
              <a:t>You will need your camera and SD card next lesson</a:t>
            </a:r>
            <a:endParaRPr lang="en-GB" sz="6000" dirty="0"/>
          </a:p>
        </p:txBody>
      </p:sp>
    </p:spTree>
    <p:extLst>
      <p:ext uri="{BB962C8B-B14F-4D97-AF65-F5344CB8AC3E}">
        <p14:creationId xmlns:p14="http://schemas.microsoft.com/office/powerpoint/2010/main" val="3093002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6" name="Picture 6" descr="http://www.catalogodasartes.com.br/Upload/@Obras/Andr%C3%A9a%20Martins%20da%20Silva%5C%7B9F8097F8-9856-4715-89D2-10894FF73BA5%7D_cassiovasconcellos01Sim%20Galeria.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15103"/>
            <a:ext cx="3384376" cy="35001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pleasurephoto.files.wordpress.com/2012/01/michael-wolf-architecture-density.jpe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56950"/>
            <a:ext cx="3580650" cy="287770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3424232" y="2791969"/>
            <a:ext cx="5904656" cy="2578298"/>
          </a:xfrm>
        </p:spPr>
        <p:txBody>
          <a:bodyPr>
            <a:normAutofit fontScale="90000"/>
          </a:bodyPr>
          <a:lstStyle/>
          <a:p>
            <a:pPr algn="l"/>
            <a:r>
              <a:rPr lang="en-GB" sz="3200" dirty="0" smtClean="0">
                <a:latin typeface="Aharoni" panose="02010803020104030203" pitchFamily="2" charset="-79"/>
                <a:cs typeface="Aharoni" panose="02010803020104030203" pitchFamily="2" charset="-79"/>
              </a:rPr>
              <a:t>Photoshoot – </a:t>
            </a:r>
            <a:br>
              <a:rPr lang="en-GB" sz="3200" dirty="0" smtClean="0">
                <a:latin typeface="Aharoni" panose="02010803020104030203" pitchFamily="2" charset="-79"/>
                <a:cs typeface="Aharoni" panose="02010803020104030203" pitchFamily="2" charset="-79"/>
              </a:rPr>
            </a:br>
            <a:r>
              <a:rPr lang="en-GB" sz="3200" dirty="0" smtClean="0">
                <a:latin typeface="Aharoni" panose="02010803020104030203" pitchFamily="2" charset="-79"/>
                <a:cs typeface="Aharoni" panose="02010803020104030203" pitchFamily="2" charset="-79"/>
              </a:rPr>
              <a:t>Line and repetition in Architecture</a:t>
            </a:r>
            <a:br>
              <a:rPr lang="en-GB" sz="3200" dirty="0" smtClean="0">
                <a:latin typeface="Aharoni" panose="02010803020104030203" pitchFamily="2" charset="-79"/>
                <a:cs typeface="Aharoni" panose="02010803020104030203" pitchFamily="2" charset="-79"/>
              </a:rPr>
            </a:br>
            <a:r>
              <a:rPr lang="en-GB" sz="2200" dirty="0" smtClean="0">
                <a:latin typeface="Aharoni" panose="02010803020104030203" pitchFamily="2" charset="-79"/>
                <a:cs typeface="Aharoni" panose="02010803020104030203" pitchFamily="2" charset="-79"/>
              </a:rPr>
              <a:t>Cropping to show </a:t>
            </a:r>
            <a:r>
              <a:rPr lang="en-GB" sz="2200" dirty="0">
                <a:latin typeface="Aharoni" panose="02010803020104030203" pitchFamily="2" charset="-79"/>
                <a:cs typeface="Aharoni" panose="02010803020104030203" pitchFamily="2" charset="-79"/>
              </a:rPr>
              <a:t>pattern</a:t>
            </a:r>
            <a:br>
              <a:rPr lang="en-GB" sz="2200" dirty="0">
                <a:latin typeface="Aharoni" panose="02010803020104030203" pitchFamily="2" charset="-79"/>
                <a:cs typeface="Aharoni" panose="02010803020104030203" pitchFamily="2" charset="-79"/>
              </a:rPr>
            </a:br>
            <a:r>
              <a:rPr lang="en-GB" sz="2200" dirty="0">
                <a:latin typeface="Aharoni" panose="02010803020104030203" pitchFamily="2" charset="-79"/>
                <a:cs typeface="Aharoni" panose="02010803020104030203" pitchFamily="2" charset="-79"/>
              </a:rPr>
              <a:t>Changing the viewpoint</a:t>
            </a:r>
            <a:br>
              <a:rPr lang="en-GB" sz="2200" dirty="0">
                <a:latin typeface="Aharoni" panose="02010803020104030203" pitchFamily="2" charset="-79"/>
                <a:cs typeface="Aharoni" panose="02010803020104030203" pitchFamily="2" charset="-79"/>
              </a:rPr>
            </a:br>
            <a:r>
              <a:rPr lang="en-GB" sz="3200" dirty="0">
                <a:latin typeface="Aharoni" panose="02010803020104030203" pitchFamily="2" charset="-79"/>
                <a:cs typeface="Aharoni" panose="02010803020104030203" pitchFamily="2" charset="-79"/>
              </a:rPr>
              <a:t> </a:t>
            </a:r>
          </a:p>
        </p:txBody>
      </p:sp>
      <p:pic>
        <p:nvPicPr>
          <p:cNvPr id="9" name="Picture 2" descr="M:\buildings\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6143" y="4797152"/>
            <a:ext cx="3157857" cy="202643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DCIM\104CANON\IMG_009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1" y="502927"/>
            <a:ext cx="3600400" cy="240026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609121" y="2420888"/>
            <a:ext cx="5534879" cy="12768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3200" dirty="0">
              <a:latin typeface="Aharoni" panose="02010803020104030203" pitchFamily="2" charset="-79"/>
              <a:cs typeface="Aharoni" panose="02010803020104030203" pitchFamily="2" charset="-79"/>
            </a:endParaRPr>
          </a:p>
        </p:txBody>
      </p:sp>
      <p:sp>
        <p:nvSpPr>
          <p:cNvPr id="11" name="TextBox 10"/>
          <p:cNvSpPr txBox="1"/>
          <p:nvPr/>
        </p:nvSpPr>
        <p:spPr>
          <a:xfrm>
            <a:off x="23838" y="15219"/>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demonstrate using formal elements of line, repetition and shape in abstract architecture</a:t>
            </a:r>
          </a:p>
        </p:txBody>
      </p:sp>
    </p:spTree>
    <p:extLst>
      <p:ext uri="{BB962C8B-B14F-4D97-AF65-F5344CB8AC3E}">
        <p14:creationId xmlns:p14="http://schemas.microsoft.com/office/powerpoint/2010/main" val="30300455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38" y="15219"/>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demonstrate using formal elements of line, repetition and shape in abstract architecture</a:t>
            </a:r>
          </a:p>
        </p:txBody>
      </p:sp>
      <p:sp>
        <p:nvSpPr>
          <p:cNvPr id="3" name="TextBox 2"/>
          <p:cNvSpPr txBox="1"/>
          <p:nvPr/>
        </p:nvSpPr>
        <p:spPr>
          <a:xfrm>
            <a:off x="650082" y="1212136"/>
            <a:ext cx="7632848" cy="4401205"/>
          </a:xfrm>
          <a:prstGeom prst="rect">
            <a:avLst/>
          </a:prstGeom>
          <a:noFill/>
        </p:spPr>
        <p:txBody>
          <a:bodyPr wrap="square" rtlCol="0">
            <a:spAutoFit/>
          </a:bodyPr>
          <a:lstStyle/>
          <a:p>
            <a:r>
              <a:rPr lang="en-GB" sz="2800" dirty="0" smtClean="0"/>
              <a:t>Make a new file in your LMFS in the Architecture file called photoshoot 1.</a:t>
            </a:r>
          </a:p>
          <a:p>
            <a:r>
              <a:rPr lang="en-GB" sz="2800" dirty="0" smtClean="0"/>
              <a:t>Upload your images from photoshoot 1</a:t>
            </a:r>
          </a:p>
          <a:p>
            <a:endParaRPr lang="en-GB" sz="2800" dirty="0"/>
          </a:p>
          <a:p>
            <a:r>
              <a:rPr lang="en-GB" sz="2800" dirty="0" smtClean="0"/>
              <a:t>Make a new folder called homework 1 </a:t>
            </a:r>
          </a:p>
          <a:p>
            <a:r>
              <a:rPr lang="en-GB" sz="2800" dirty="0" smtClean="0"/>
              <a:t>Upload your homework images</a:t>
            </a:r>
          </a:p>
          <a:p>
            <a:endParaRPr lang="en-GB" sz="2800" dirty="0"/>
          </a:p>
          <a:p>
            <a:endParaRPr lang="en-GB" sz="2800" dirty="0" smtClean="0"/>
          </a:p>
          <a:p>
            <a:r>
              <a:rPr lang="en-GB" sz="2800" dirty="0" smtClean="0"/>
              <a:t>This will take some time so we  will look at the work of Paul Strand while that loads</a:t>
            </a:r>
            <a:endParaRPr lang="en-GB" sz="2800" dirty="0"/>
          </a:p>
        </p:txBody>
      </p:sp>
      <p:sp>
        <p:nvSpPr>
          <p:cNvPr id="4" name="TextBox 3"/>
          <p:cNvSpPr txBox="1"/>
          <p:nvPr/>
        </p:nvSpPr>
        <p:spPr>
          <a:xfrm>
            <a:off x="0" y="6448614"/>
            <a:ext cx="1259632" cy="369332"/>
          </a:xfrm>
          <a:prstGeom prst="rect">
            <a:avLst/>
          </a:prstGeom>
          <a:noFill/>
        </p:spPr>
        <p:txBody>
          <a:bodyPr wrap="square" rtlCol="0">
            <a:spAutoFit/>
          </a:bodyPr>
          <a:lstStyle/>
          <a:p>
            <a:r>
              <a:rPr lang="en-GB" dirty="0" smtClean="0"/>
              <a:t>Lesson 3</a:t>
            </a:r>
            <a:endParaRPr lang="en-GB" dirty="0"/>
          </a:p>
        </p:txBody>
      </p:sp>
    </p:spTree>
    <p:extLst>
      <p:ext uri="{BB962C8B-B14F-4D97-AF65-F5344CB8AC3E}">
        <p14:creationId xmlns:p14="http://schemas.microsoft.com/office/powerpoint/2010/main" val="27603528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s://upload.wikimedia.org/wikipedia/en/thumb/9/9f/StrandWallStreet.jpg/350px-StrandWallStree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50" y="951610"/>
            <a:ext cx="4648726" cy="34134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5900" b="18760"/>
          <a:stretch/>
        </p:blipFill>
        <p:spPr bwMode="auto">
          <a:xfrm>
            <a:off x="4991438" y="3429000"/>
            <a:ext cx="4152562" cy="3262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loud Callout 3"/>
          <p:cNvSpPr/>
          <p:nvPr/>
        </p:nvSpPr>
        <p:spPr>
          <a:xfrm>
            <a:off x="323527" y="4628297"/>
            <a:ext cx="3744417" cy="2063393"/>
          </a:xfrm>
          <a:prstGeom prst="cloudCallout">
            <a:avLst>
              <a:gd name="adj1" fmla="val 20292"/>
              <a:gd name="adj2" fmla="val -108698"/>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002060"/>
                </a:solidFill>
              </a:rPr>
              <a:t>If this photograph could talk, what story would it tell?</a:t>
            </a:r>
            <a:endParaRPr lang="en-GB" sz="2400" dirty="0">
              <a:solidFill>
                <a:srgbClr val="002060"/>
              </a:solidFill>
            </a:endParaRPr>
          </a:p>
        </p:txBody>
      </p:sp>
      <p:sp>
        <p:nvSpPr>
          <p:cNvPr id="2" name="Left Arrow 1"/>
          <p:cNvSpPr/>
          <p:nvPr/>
        </p:nvSpPr>
        <p:spPr>
          <a:xfrm>
            <a:off x="4816548" y="656675"/>
            <a:ext cx="4176464" cy="23684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Write about this photograph using each of the formal elements </a:t>
            </a:r>
            <a:endParaRPr lang="en-GB" sz="2400" dirty="0"/>
          </a:p>
        </p:txBody>
      </p:sp>
      <p:sp>
        <p:nvSpPr>
          <p:cNvPr id="7" name="TextBox 6"/>
          <p:cNvSpPr txBox="1"/>
          <p:nvPr/>
        </p:nvSpPr>
        <p:spPr>
          <a:xfrm>
            <a:off x="23838" y="15219"/>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comment on the work of a photographer using key words and my opinion. </a:t>
            </a:r>
          </a:p>
        </p:txBody>
      </p:sp>
    </p:spTree>
    <p:extLst>
      <p:ext uri="{BB962C8B-B14F-4D97-AF65-F5344CB8AC3E}">
        <p14:creationId xmlns:p14="http://schemas.microsoft.com/office/powerpoint/2010/main" val="3288734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260350"/>
            <a:ext cx="8569325" cy="6264275"/>
          </a:xfrm>
        </p:spPr>
        <p:txBody>
          <a:bodyPr/>
          <a:lstStyle/>
          <a:p>
            <a:pPr eaLnBrk="1" hangingPunct="1">
              <a:buFont typeface="Arial" charset="0"/>
              <a:buNone/>
            </a:pPr>
            <a:r>
              <a:rPr lang="en-GB" b="1" u="sng" dirty="0" smtClean="0"/>
              <a:t>AO2 – 20 marks</a:t>
            </a:r>
            <a:endParaRPr lang="en-GB" dirty="0" smtClean="0"/>
          </a:p>
          <a:p>
            <a:pPr eaLnBrk="1" hangingPunct="1"/>
            <a:r>
              <a:rPr lang="en-GB" dirty="0" smtClean="0"/>
              <a:t>Refine your ideas through experimenting and selecting appropriate resources, media, materials, techniques and processes.</a:t>
            </a:r>
          </a:p>
          <a:p>
            <a:pPr eaLnBrk="1" hangingPunct="1">
              <a:buFont typeface="Arial" charset="0"/>
              <a:buNone/>
            </a:pPr>
            <a:r>
              <a:rPr lang="en-GB" dirty="0" smtClean="0"/>
              <a:t> </a:t>
            </a:r>
          </a:p>
          <a:p>
            <a:pPr eaLnBrk="1" hangingPunct="1">
              <a:buFont typeface="Arial" charset="0"/>
              <a:buNone/>
            </a:pPr>
            <a:r>
              <a:rPr lang="en-GB" b="1" i="1" u="sng" dirty="0" smtClean="0"/>
              <a:t>Student speak:</a:t>
            </a:r>
            <a:r>
              <a:rPr lang="en-GB" i="1" dirty="0" smtClean="0"/>
              <a:t> </a:t>
            </a:r>
          </a:p>
          <a:p>
            <a:pPr eaLnBrk="1" hangingPunct="1"/>
            <a:r>
              <a:rPr lang="en-GB" i="1" dirty="0" smtClean="0"/>
              <a:t>Use the right techniques for the experiments you need to do. Keep going over your ideas until you get it just right. Show how your ideas have changed. </a:t>
            </a:r>
          </a:p>
          <a:p>
            <a:pPr eaLnBrk="1" hangingPunct="1"/>
            <a:endParaRPr lang="en-GB" dirty="0" smtClean="0"/>
          </a:p>
        </p:txBody>
      </p:sp>
    </p:spTree>
    <p:extLst>
      <p:ext uri="{BB962C8B-B14F-4D97-AF65-F5344CB8AC3E}">
        <p14:creationId xmlns:p14="http://schemas.microsoft.com/office/powerpoint/2010/main" val="1510340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3" end="3"/>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p:cTn id="1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952" y="244781"/>
            <a:ext cx="2520280" cy="369332"/>
          </a:xfrm>
          <a:prstGeom prst="rect">
            <a:avLst/>
          </a:prstGeom>
          <a:noFill/>
        </p:spPr>
        <p:txBody>
          <a:bodyPr wrap="square" rtlCol="0">
            <a:spAutoFit/>
          </a:bodyPr>
          <a:lstStyle/>
          <a:p>
            <a:r>
              <a:rPr lang="en-GB" dirty="0" smtClean="0"/>
              <a:t>Light- </a:t>
            </a:r>
            <a:endParaRPr lang="en-GB" dirty="0"/>
          </a:p>
        </p:txBody>
      </p:sp>
      <p:sp>
        <p:nvSpPr>
          <p:cNvPr id="4" name="TextBox 3"/>
          <p:cNvSpPr txBox="1"/>
          <p:nvPr/>
        </p:nvSpPr>
        <p:spPr>
          <a:xfrm>
            <a:off x="3587899" y="244781"/>
            <a:ext cx="2520280" cy="369332"/>
          </a:xfrm>
          <a:prstGeom prst="rect">
            <a:avLst/>
          </a:prstGeom>
          <a:noFill/>
        </p:spPr>
        <p:txBody>
          <a:bodyPr wrap="square" rtlCol="0">
            <a:spAutoFit/>
          </a:bodyPr>
          <a:lstStyle/>
          <a:p>
            <a:r>
              <a:rPr lang="en-GB" dirty="0" smtClean="0"/>
              <a:t>Composition- </a:t>
            </a:r>
            <a:endParaRPr lang="en-GB" dirty="0"/>
          </a:p>
        </p:txBody>
      </p:sp>
      <p:sp>
        <p:nvSpPr>
          <p:cNvPr id="5" name="TextBox 4"/>
          <p:cNvSpPr txBox="1"/>
          <p:nvPr/>
        </p:nvSpPr>
        <p:spPr>
          <a:xfrm>
            <a:off x="6318448" y="222396"/>
            <a:ext cx="2520280" cy="369332"/>
          </a:xfrm>
          <a:prstGeom prst="rect">
            <a:avLst/>
          </a:prstGeom>
          <a:noFill/>
        </p:spPr>
        <p:txBody>
          <a:bodyPr wrap="square" rtlCol="0">
            <a:spAutoFit/>
          </a:bodyPr>
          <a:lstStyle/>
          <a:p>
            <a:r>
              <a:rPr lang="en-GB" dirty="0" smtClean="0"/>
              <a:t>Focus- </a:t>
            </a:r>
            <a:endParaRPr lang="en-GB" dirty="0"/>
          </a:p>
        </p:txBody>
      </p:sp>
      <p:sp>
        <p:nvSpPr>
          <p:cNvPr id="6" name="TextBox 5"/>
          <p:cNvSpPr txBox="1"/>
          <p:nvPr/>
        </p:nvSpPr>
        <p:spPr>
          <a:xfrm>
            <a:off x="179512" y="4107326"/>
            <a:ext cx="2520280" cy="369332"/>
          </a:xfrm>
          <a:prstGeom prst="rect">
            <a:avLst/>
          </a:prstGeom>
          <a:noFill/>
        </p:spPr>
        <p:txBody>
          <a:bodyPr wrap="square" rtlCol="0">
            <a:spAutoFit/>
          </a:bodyPr>
          <a:lstStyle/>
          <a:p>
            <a:r>
              <a:rPr lang="en-GB" dirty="0" smtClean="0"/>
              <a:t>Colour- </a:t>
            </a:r>
            <a:endParaRPr lang="en-GB" dirty="0"/>
          </a:p>
        </p:txBody>
      </p:sp>
      <p:sp>
        <p:nvSpPr>
          <p:cNvPr id="7" name="TextBox 6"/>
          <p:cNvSpPr txBox="1"/>
          <p:nvPr/>
        </p:nvSpPr>
        <p:spPr>
          <a:xfrm>
            <a:off x="296231" y="2204864"/>
            <a:ext cx="2520280" cy="369332"/>
          </a:xfrm>
          <a:prstGeom prst="rect">
            <a:avLst/>
          </a:prstGeom>
          <a:noFill/>
        </p:spPr>
        <p:txBody>
          <a:bodyPr wrap="square" rtlCol="0">
            <a:spAutoFit/>
          </a:bodyPr>
          <a:lstStyle/>
          <a:p>
            <a:r>
              <a:rPr lang="en-GB" dirty="0" smtClean="0"/>
              <a:t>Line- </a:t>
            </a:r>
            <a:endParaRPr lang="en-GB" dirty="0"/>
          </a:p>
        </p:txBody>
      </p:sp>
      <p:sp>
        <p:nvSpPr>
          <p:cNvPr id="8" name="TextBox 7"/>
          <p:cNvSpPr txBox="1"/>
          <p:nvPr/>
        </p:nvSpPr>
        <p:spPr>
          <a:xfrm>
            <a:off x="6300192" y="2204864"/>
            <a:ext cx="2520280" cy="369332"/>
          </a:xfrm>
          <a:prstGeom prst="rect">
            <a:avLst/>
          </a:prstGeom>
          <a:noFill/>
        </p:spPr>
        <p:txBody>
          <a:bodyPr wrap="square" rtlCol="0">
            <a:spAutoFit/>
          </a:bodyPr>
          <a:lstStyle/>
          <a:p>
            <a:r>
              <a:rPr lang="en-GB" dirty="0" smtClean="0"/>
              <a:t>Contrast- </a:t>
            </a:r>
            <a:endParaRPr lang="en-GB" dirty="0"/>
          </a:p>
        </p:txBody>
      </p:sp>
      <p:sp>
        <p:nvSpPr>
          <p:cNvPr id="10" name="TextBox 9"/>
          <p:cNvSpPr txBox="1"/>
          <p:nvPr/>
        </p:nvSpPr>
        <p:spPr>
          <a:xfrm>
            <a:off x="4159" y="5816834"/>
            <a:ext cx="8945583" cy="923330"/>
          </a:xfrm>
          <a:prstGeom prst="rect">
            <a:avLst/>
          </a:prstGeom>
          <a:noFill/>
        </p:spPr>
        <p:txBody>
          <a:bodyPr wrap="square" rtlCol="0">
            <a:spAutoFit/>
          </a:bodyPr>
          <a:lstStyle/>
          <a:p>
            <a:r>
              <a:rPr lang="en-GB" dirty="0" smtClean="0"/>
              <a:t>I find this photograph interesting because  </a:t>
            </a:r>
          </a:p>
          <a:p>
            <a:r>
              <a:rPr lang="en-GB" dirty="0" smtClean="0"/>
              <a:t>I will use the techniques by</a:t>
            </a:r>
          </a:p>
          <a:p>
            <a:endParaRPr lang="en-GB" dirty="0"/>
          </a:p>
        </p:txBody>
      </p:sp>
      <p:sp>
        <p:nvSpPr>
          <p:cNvPr id="11" name="TextBox 10"/>
          <p:cNvSpPr txBox="1"/>
          <p:nvPr/>
        </p:nvSpPr>
        <p:spPr>
          <a:xfrm>
            <a:off x="3008123" y="4107046"/>
            <a:ext cx="3105348" cy="338554"/>
          </a:xfrm>
          <a:prstGeom prst="rect">
            <a:avLst/>
          </a:prstGeom>
          <a:noFill/>
        </p:spPr>
        <p:txBody>
          <a:bodyPr wrap="square" rtlCol="0">
            <a:spAutoFit/>
          </a:bodyPr>
          <a:lstStyle/>
          <a:p>
            <a:pPr algn="ctr"/>
            <a:r>
              <a:rPr lang="en-GB" sz="1600" i="1" dirty="0" smtClean="0"/>
              <a:t>Paul Strand</a:t>
            </a:r>
            <a:endParaRPr lang="en-GB" sz="1600" i="1" dirty="0"/>
          </a:p>
        </p:txBody>
      </p:sp>
      <p:sp>
        <p:nvSpPr>
          <p:cNvPr id="13" name="TextBox 12"/>
          <p:cNvSpPr txBox="1"/>
          <p:nvPr/>
        </p:nvSpPr>
        <p:spPr>
          <a:xfrm>
            <a:off x="3393305" y="4972003"/>
            <a:ext cx="2520280" cy="369332"/>
          </a:xfrm>
          <a:prstGeom prst="rect">
            <a:avLst/>
          </a:prstGeom>
          <a:noFill/>
        </p:spPr>
        <p:txBody>
          <a:bodyPr wrap="square" rtlCol="0">
            <a:spAutoFit/>
          </a:bodyPr>
          <a:lstStyle/>
          <a:p>
            <a:r>
              <a:rPr lang="en-GB" dirty="0" smtClean="0"/>
              <a:t> </a:t>
            </a:r>
            <a:endParaRPr lang="en-GB" dirty="0"/>
          </a:p>
        </p:txBody>
      </p:sp>
      <p:sp>
        <p:nvSpPr>
          <p:cNvPr id="14" name="TextBox 13"/>
          <p:cNvSpPr txBox="1"/>
          <p:nvPr/>
        </p:nvSpPr>
        <p:spPr>
          <a:xfrm>
            <a:off x="6284199" y="4107326"/>
            <a:ext cx="2520280" cy="369332"/>
          </a:xfrm>
          <a:prstGeom prst="rect">
            <a:avLst/>
          </a:prstGeom>
          <a:noFill/>
        </p:spPr>
        <p:txBody>
          <a:bodyPr wrap="square" rtlCol="0">
            <a:spAutoFit/>
          </a:bodyPr>
          <a:lstStyle/>
          <a:p>
            <a:r>
              <a:rPr lang="en-GB" dirty="0" smtClean="0"/>
              <a:t>Mood- </a:t>
            </a:r>
            <a:endParaRPr lang="en-GB" dirty="0"/>
          </a:p>
        </p:txBody>
      </p:sp>
      <p:sp>
        <p:nvSpPr>
          <p:cNvPr id="15" name="TextBox 14"/>
          <p:cNvSpPr txBox="1"/>
          <p:nvPr/>
        </p:nvSpPr>
        <p:spPr>
          <a:xfrm>
            <a:off x="3393305" y="4444392"/>
            <a:ext cx="2520280" cy="369332"/>
          </a:xfrm>
          <a:prstGeom prst="rect">
            <a:avLst/>
          </a:prstGeom>
          <a:noFill/>
        </p:spPr>
        <p:txBody>
          <a:bodyPr wrap="square" rtlCol="0">
            <a:spAutoFit/>
          </a:bodyPr>
          <a:lstStyle/>
          <a:p>
            <a:r>
              <a:rPr lang="en-GB" dirty="0" smtClean="0"/>
              <a:t>Shape-</a:t>
            </a:r>
            <a:endParaRPr lang="en-GB" dirty="0"/>
          </a:p>
        </p:txBody>
      </p:sp>
      <p:pic>
        <p:nvPicPr>
          <p:cNvPr id="16" name="Picture 6" descr="https://upload.wikimedia.org/wikipedia/en/thumb/9/9f/StrandWallStreet.jpg/350px-StrandWallStree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699" y="2204864"/>
            <a:ext cx="2482196" cy="182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2583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 2</a:t>
            </a:r>
            <a:endParaRPr lang="en-GB" dirty="0"/>
          </a:p>
        </p:txBody>
      </p:sp>
      <p:sp>
        <p:nvSpPr>
          <p:cNvPr id="3" name="Content Placeholder 2"/>
          <p:cNvSpPr>
            <a:spLocks noGrp="1"/>
          </p:cNvSpPr>
          <p:nvPr>
            <p:ph idx="1"/>
          </p:nvPr>
        </p:nvSpPr>
        <p:spPr/>
        <p:txBody>
          <a:bodyPr>
            <a:normAutofit/>
          </a:bodyPr>
          <a:lstStyle/>
          <a:p>
            <a:r>
              <a:rPr lang="en-GB" dirty="0" smtClean="0"/>
              <a:t>Research Paul Strand. Collect 4 images of his close up photographs of architecture </a:t>
            </a:r>
          </a:p>
          <a:p>
            <a:r>
              <a:rPr lang="en-GB" dirty="0" smtClean="0"/>
              <a:t>Upload these onto your website.</a:t>
            </a:r>
          </a:p>
          <a:p>
            <a:r>
              <a:rPr lang="en-GB" dirty="0" smtClean="0"/>
              <a:t>Due in</a:t>
            </a:r>
          </a:p>
          <a:p>
            <a:endParaRPr lang="en-GB" dirty="0" smtClean="0"/>
          </a:p>
        </p:txBody>
      </p:sp>
    </p:spTree>
    <p:extLst>
      <p:ext uri="{BB962C8B-B14F-4D97-AF65-F5344CB8AC3E}">
        <p14:creationId xmlns:p14="http://schemas.microsoft.com/office/powerpoint/2010/main" val="24306249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38" y="15219"/>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demonstrate using formal elements of line, repetition and shape in abstract architecture</a:t>
            </a:r>
          </a:p>
        </p:txBody>
      </p:sp>
      <p:sp>
        <p:nvSpPr>
          <p:cNvPr id="4" name="TextBox 3"/>
          <p:cNvSpPr txBox="1"/>
          <p:nvPr/>
        </p:nvSpPr>
        <p:spPr>
          <a:xfrm>
            <a:off x="250354" y="707820"/>
            <a:ext cx="8568952" cy="3293209"/>
          </a:xfrm>
          <a:prstGeom prst="rect">
            <a:avLst/>
          </a:prstGeom>
          <a:solidFill>
            <a:schemeClr val="tx2">
              <a:lumMod val="40000"/>
              <a:lumOff val="60000"/>
            </a:schemeClr>
          </a:solidFill>
        </p:spPr>
        <p:txBody>
          <a:bodyPr wrap="square" rtlCol="0">
            <a:spAutoFit/>
          </a:bodyPr>
          <a:lstStyle/>
          <a:p>
            <a:r>
              <a:rPr lang="en-GB" sz="2600" dirty="0" smtClean="0"/>
              <a:t>On your website make a title : </a:t>
            </a:r>
            <a:r>
              <a:rPr lang="en-GB" sz="2600" u="sng" dirty="0" smtClean="0"/>
              <a:t>Viewpoints in architecture</a:t>
            </a:r>
            <a:r>
              <a:rPr lang="en-GB" sz="2600" dirty="0" smtClean="0"/>
              <a:t>,</a:t>
            </a:r>
          </a:p>
          <a:p>
            <a:r>
              <a:rPr lang="en-GB" sz="2600" dirty="0"/>
              <a:t>D</a:t>
            </a:r>
            <a:r>
              <a:rPr lang="en-GB" sz="2600" dirty="0" smtClean="0"/>
              <a:t>rag </a:t>
            </a:r>
            <a:r>
              <a:rPr lang="en-GB" sz="2600" dirty="0"/>
              <a:t>in a gallery </a:t>
            </a:r>
            <a:r>
              <a:rPr lang="en-GB" sz="2600" dirty="0" smtClean="0"/>
              <a:t>and upload your images from your homework. </a:t>
            </a:r>
          </a:p>
          <a:p>
            <a:r>
              <a:rPr lang="en-GB" sz="2600" dirty="0" smtClean="0"/>
              <a:t>Make the gallery 5 columns, the image ratio ‘none’.</a:t>
            </a:r>
          </a:p>
          <a:p>
            <a:r>
              <a:rPr lang="en-GB" sz="2600" dirty="0" smtClean="0"/>
              <a:t>Title: my top 5</a:t>
            </a:r>
          </a:p>
          <a:p>
            <a:r>
              <a:rPr lang="en-GB" sz="2600" dirty="0" smtClean="0"/>
              <a:t>Upload, as separate images, the best 5 that show an unusual and interesting viewpoint. Write how the formal elements have been used in these.</a:t>
            </a:r>
          </a:p>
        </p:txBody>
      </p:sp>
      <p:sp>
        <p:nvSpPr>
          <p:cNvPr id="5" name="TextBox 4"/>
          <p:cNvSpPr txBox="1"/>
          <p:nvPr/>
        </p:nvSpPr>
        <p:spPr>
          <a:xfrm>
            <a:off x="23838" y="6486714"/>
            <a:ext cx="1259632" cy="369332"/>
          </a:xfrm>
          <a:prstGeom prst="rect">
            <a:avLst/>
          </a:prstGeom>
          <a:noFill/>
        </p:spPr>
        <p:txBody>
          <a:bodyPr wrap="square" rtlCol="0">
            <a:spAutoFit/>
          </a:bodyPr>
          <a:lstStyle/>
          <a:p>
            <a:r>
              <a:rPr lang="en-GB" dirty="0" smtClean="0"/>
              <a:t>Lesson 4</a:t>
            </a:r>
            <a:endParaRPr lang="en-GB" dirty="0"/>
          </a:p>
        </p:txBody>
      </p:sp>
    </p:spTree>
    <p:extLst>
      <p:ext uri="{BB962C8B-B14F-4D97-AF65-F5344CB8AC3E}">
        <p14:creationId xmlns:p14="http://schemas.microsoft.com/office/powerpoint/2010/main" val="10663096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650" y="1294140"/>
            <a:ext cx="8570118" cy="3293209"/>
          </a:xfrm>
          <a:prstGeom prst="rect">
            <a:avLst/>
          </a:prstGeom>
          <a:solidFill>
            <a:schemeClr val="accent3">
              <a:lumMod val="60000"/>
              <a:lumOff val="40000"/>
            </a:schemeClr>
          </a:solidFill>
        </p:spPr>
        <p:txBody>
          <a:bodyPr wrap="square" rtlCol="0">
            <a:spAutoFit/>
          </a:bodyPr>
          <a:lstStyle/>
          <a:p>
            <a:r>
              <a:rPr lang="en-GB" sz="2600" dirty="0" smtClean="0"/>
              <a:t>Make a title : </a:t>
            </a:r>
            <a:r>
              <a:rPr lang="en-GB" sz="2600" u="sng" dirty="0" smtClean="0"/>
              <a:t>Line and repetition </a:t>
            </a:r>
            <a:r>
              <a:rPr lang="en-GB" sz="2600" dirty="0" smtClean="0"/>
              <a:t>in architecture,</a:t>
            </a:r>
          </a:p>
          <a:p>
            <a:r>
              <a:rPr lang="en-GB" sz="2600" dirty="0"/>
              <a:t>D</a:t>
            </a:r>
            <a:r>
              <a:rPr lang="en-GB" sz="2600" dirty="0" smtClean="0"/>
              <a:t>rag </a:t>
            </a:r>
            <a:r>
              <a:rPr lang="en-GB" sz="2600" dirty="0"/>
              <a:t>in a gallery </a:t>
            </a:r>
            <a:r>
              <a:rPr lang="en-GB" sz="2600" dirty="0" smtClean="0"/>
              <a:t>and upload your images from photoshoot 1. </a:t>
            </a:r>
          </a:p>
          <a:p>
            <a:r>
              <a:rPr lang="en-GB" sz="2600" dirty="0" smtClean="0"/>
              <a:t>Make the gallery 5 columns, the image ratio ‘none’.</a:t>
            </a:r>
          </a:p>
          <a:p>
            <a:r>
              <a:rPr lang="en-GB" sz="2600" dirty="0"/>
              <a:t>Title: </a:t>
            </a:r>
            <a:r>
              <a:rPr lang="en-GB" sz="2600" u="sng" dirty="0"/>
              <a:t>M</a:t>
            </a:r>
            <a:r>
              <a:rPr lang="en-GB" sz="2600" u="sng" dirty="0" smtClean="0"/>
              <a:t>y </a:t>
            </a:r>
            <a:r>
              <a:rPr lang="en-GB" sz="2600" u="sng" dirty="0"/>
              <a:t>top 5</a:t>
            </a:r>
          </a:p>
          <a:p>
            <a:r>
              <a:rPr lang="en-GB" sz="2600" dirty="0" smtClean="0"/>
              <a:t>Upload, a separate images, the best 5 that show line, shape and repetition. Write how the formal elements have been used in these.</a:t>
            </a:r>
          </a:p>
          <a:p>
            <a:endParaRPr lang="en-GB" sz="2600" dirty="0"/>
          </a:p>
        </p:txBody>
      </p:sp>
      <p:sp>
        <p:nvSpPr>
          <p:cNvPr id="3" name="TextBox 2"/>
          <p:cNvSpPr txBox="1"/>
          <p:nvPr/>
        </p:nvSpPr>
        <p:spPr>
          <a:xfrm>
            <a:off x="23838" y="15219"/>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demonstrate using formal elements of line, repetition and shape in abstract architecture</a:t>
            </a:r>
          </a:p>
        </p:txBody>
      </p:sp>
      <p:sp>
        <p:nvSpPr>
          <p:cNvPr id="4" name="TextBox 3"/>
          <p:cNvSpPr txBox="1"/>
          <p:nvPr/>
        </p:nvSpPr>
        <p:spPr>
          <a:xfrm>
            <a:off x="23838" y="6454448"/>
            <a:ext cx="1259632" cy="369332"/>
          </a:xfrm>
          <a:prstGeom prst="rect">
            <a:avLst/>
          </a:prstGeom>
          <a:noFill/>
        </p:spPr>
        <p:txBody>
          <a:bodyPr wrap="square" rtlCol="0">
            <a:spAutoFit/>
          </a:bodyPr>
          <a:lstStyle/>
          <a:p>
            <a:r>
              <a:rPr lang="en-GB" dirty="0" smtClean="0"/>
              <a:t>Lesson 5</a:t>
            </a:r>
            <a:endParaRPr lang="en-GB" dirty="0"/>
          </a:p>
        </p:txBody>
      </p:sp>
    </p:spTree>
    <p:extLst>
      <p:ext uri="{BB962C8B-B14F-4D97-AF65-F5344CB8AC3E}">
        <p14:creationId xmlns:p14="http://schemas.microsoft.com/office/powerpoint/2010/main" val="19113571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6502" y="3573015"/>
            <a:ext cx="5184576" cy="3139321"/>
          </a:xfrm>
          <a:prstGeom prst="rect">
            <a:avLst/>
          </a:prstGeom>
        </p:spPr>
        <p:txBody>
          <a:bodyPr wrap="square">
            <a:spAutoFit/>
          </a:bodyPr>
          <a:lstStyle/>
          <a:p>
            <a:r>
              <a:rPr lang="en-GB" dirty="0" smtClean="0"/>
              <a:t>Paul Strand’s photographs of architecture captured the strength and structures in the city environment. </a:t>
            </a:r>
            <a:r>
              <a:rPr lang="en-GB" dirty="0"/>
              <a:t>He used monochrome with high contrast to emphasise the </a:t>
            </a:r>
            <a:r>
              <a:rPr lang="en-GB" dirty="0" smtClean="0"/>
              <a:t>lines and </a:t>
            </a:r>
            <a:r>
              <a:rPr lang="en-GB" dirty="0"/>
              <a:t>shapes of the </a:t>
            </a:r>
            <a:r>
              <a:rPr lang="en-GB" dirty="0" smtClean="0"/>
              <a:t>buildings. </a:t>
            </a:r>
            <a:r>
              <a:rPr lang="en-GB" dirty="0"/>
              <a:t>He </a:t>
            </a:r>
            <a:r>
              <a:rPr lang="en-GB" dirty="0" smtClean="0"/>
              <a:t>noticed the shapes formed by the shadows and highlights and based his composition around these features</a:t>
            </a:r>
            <a:r>
              <a:rPr lang="en-GB" dirty="0"/>
              <a:t/>
            </a:r>
            <a:br>
              <a:rPr lang="en-GB" dirty="0"/>
            </a:br>
            <a:r>
              <a:rPr lang="en-GB" dirty="0" smtClean="0"/>
              <a:t>I </a:t>
            </a:r>
            <a:r>
              <a:rPr lang="en-GB" dirty="0"/>
              <a:t>particularly like </a:t>
            </a:r>
            <a:r>
              <a:rPr lang="en-GB" dirty="0" smtClean="0"/>
              <a:t>the shapes in stairways which </a:t>
            </a:r>
            <a:r>
              <a:rPr lang="en-GB" dirty="0"/>
              <a:t>he emphasised using strong contrasts. I will use this way of closing in on the structures in my own photography. </a:t>
            </a:r>
          </a:p>
        </p:txBody>
      </p:sp>
      <p:sp>
        <p:nvSpPr>
          <p:cNvPr id="8" name="TextBox 7"/>
          <p:cNvSpPr txBox="1"/>
          <p:nvPr/>
        </p:nvSpPr>
        <p:spPr>
          <a:xfrm>
            <a:off x="23838" y="24867"/>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comment on the work of a photographer using key words and my opinion. </a:t>
            </a:r>
          </a:p>
        </p:txBody>
      </p:sp>
      <p:sp>
        <p:nvSpPr>
          <p:cNvPr id="7" name="Right Arrow 6"/>
          <p:cNvSpPr/>
          <p:nvPr/>
        </p:nvSpPr>
        <p:spPr>
          <a:xfrm>
            <a:off x="438642" y="260648"/>
            <a:ext cx="8705358" cy="3312368"/>
          </a:xfrm>
          <a:prstGeom prst="rightArrow">
            <a:avLst>
              <a:gd name="adj1" fmla="val 67305"/>
              <a:gd name="adj2" fmla="val 5000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chemeClr val="tx1"/>
                </a:solidFill>
              </a:rPr>
              <a:t>Upload your analysis of Strand photo.</a:t>
            </a:r>
          </a:p>
          <a:p>
            <a:r>
              <a:rPr lang="en-GB" sz="2400" dirty="0" smtClean="0">
                <a:solidFill>
                  <a:schemeClr val="tx1"/>
                </a:solidFill>
              </a:rPr>
              <a:t>Write about Strand’s style and techniques. Use your eyes and the writing frame. Describe what you see and what you like.</a:t>
            </a:r>
          </a:p>
          <a:p>
            <a:r>
              <a:rPr lang="en-GB" sz="2400" dirty="0" smtClean="0">
                <a:solidFill>
                  <a:schemeClr val="tx1"/>
                </a:solidFill>
              </a:rPr>
              <a:t>Use the writing frame to help you.</a:t>
            </a:r>
          </a:p>
          <a:p>
            <a:endParaRPr lang="en-GB" sz="2400" dirty="0">
              <a:solidFill>
                <a:schemeClr val="tx1"/>
              </a:solidFill>
            </a:endParaRPr>
          </a:p>
        </p:txBody>
      </p:sp>
      <p:pic>
        <p:nvPicPr>
          <p:cNvPr id="9" name="Picture 6" descr="https://upload.wikimedia.org/wikipedia/en/thumb/9/9f/StrandWallStreet.jpg/350px-StrandWallStree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8" y="3212976"/>
            <a:ext cx="1961307"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pavlospavlidis.com/uploads/1/7/4/1/17413375/8792259_orig.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159" y="5211821"/>
            <a:ext cx="1590664" cy="1140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media-cache-ak0.pinimg.com/736x/5e/9c/e4/5e9ce47c023e7d6add1a350e2a48b1d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3285" y="3166698"/>
            <a:ext cx="1226173" cy="15327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media-cache-ec0.pinimg.com/236x/fb/e8/57/fbe857476f7eb693298a68fa9ee219e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5516" y="5205610"/>
            <a:ext cx="1628006" cy="10830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0" y="6488668"/>
            <a:ext cx="1259632" cy="369332"/>
          </a:xfrm>
          <a:prstGeom prst="rect">
            <a:avLst/>
          </a:prstGeom>
          <a:noFill/>
        </p:spPr>
        <p:txBody>
          <a:bodyPr wrap="square" rtlCol="0">
            <a:spAutoFit/>
          </a:bodyPr>
          <a:lstStyle/>
          <a:p>
            <a:r>
              <a:rPr lang="en-GB" dirty="0" smtClean="0"/>
              <a:t>Lesson 6</a:t>
            </a:r>
            <a:endParaRPr lang="en-GB" dirty="0"/>
          </a:p>
        </p:txBody>
      </p:sp>
    </p:spTree>
    <p:extLst>
      <p:ext uri="{BB962C8B-B14F-4D97-AF65-F5344CB8AC3E}">
        <p14:creationId xmlns:p14="http://schemas.microsoft.com/office/powerpoint/2010/main" val="3480620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961243"/>
            <a:ext cx="4302224" cy="2862322"/>
          </a:xfrm>
          <a:prstGeom prst="rect">
            <a:avLst/>
          </a:prstGeom>
          <a:solidFill>
            <a:schemeClr val="tx2">
              <a:lumMod val="40000"/>
              <a:lumOff val="60000"/>
            </a:schemeClr>
          </a:solidFill>
        </p:spPr>
        <p:txBody>
          <a:bodyPr wrap="square" rtlCol="0">
            <a:spAutoFit/>
          </a:bodyPr>
          <a:lstStyle/>
          <a:p>
            <a:r>
              <a:rPr lang="en-GB" sz="2000" b="1" u="sng" dirty="0" smtClean="0"/>
              <a:t>My response to Paul Strand</a:t>
            </a:r>
          </a:p>
          <a:p>
            <a:r>
              <a:rPr lang="en-GB" sz="2000" b="1" dirty="0" smtClean="0"/>
              <a:t>Open your image in </a:t>
            </a:r>
            <a:r>
              <a:rPr lang="en-GB" sz="2000" b="1" dirty="0" err="1" smtClean="0"/>
              <a:t>photoshop</a:t>
            </a:r>
            <a:r>
              <a:rPr lang="en-GB" sz="2000" b="1" dirty="0" smtClean="0"/>
              <a:t>.</a:t>
            </a:r>
          </a:p>
          <a:p>
            <a:r>
              <a:rPr lang="en-GB" sz="2000" b="1" dirty="0" smtClean="0"/>
              <a:t>How can you make the line, shape and repetition more dominant?</a:t>
            </a:r>
          </a:p>
          <a:p>
            <a:r>
              <a:rPr lang="en-GB" sz="2000" b="1" dirty="0" smtClean="0"/>
              <a:t>Edit your images </a:t>
            </a:r>
          </a:p>
          <a:p>
            <a:r>
              <a:rPr lang="en-GB" sz="2000" b="1" dirty="0" smtClean="0"/>
              <a:t>Save each stage so </a:t>
            </a:r>
            <a:r>
              <a:rPr lang="en-GB" sz="2000" b="1" dirty="0"/>
              <a:t>you can then write why you have </a:t>
            </a:r>
            <a:r>
              <a:rPr lang="en-GB" sz="2000" b="1" dirty="0" smtClean="0"/>
              <a:t>edited.</a:t>
            </a:r>
            <a:endParaRPr lang="en-GB" sz="2000" b="1" dirty="0"/>
          </a:p>
          <a:p>
            <a:r>
              <a:rPr lang="en-GB" sz="2000" b="1" dirty="0" smtClean="0"/>
              <a:t>Upload as an image  your website</a:t>
            </a:r>
          </a:p>
          <a:p>
            <a:r>
              <a:rPr lang="en-GB" sz="2000" b="1" dirty="0" smtClean="0"/>
              <a:t>Add a text box for each stage</a:t>
            </a:r>
          </a:p>
        </p:txBody>
      </p:sp>
      <p:sp>
        <p:nvSpPr>
          <p:cNvPr id="7" name="TextBox 6"/>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demonstrate formal elements of photography</a:t>
            </a:r>
          </a:p>
          <a:p>
            <a:r>
              <a:rPr lang="en-GB" b="1" dirty="0" smtClean="0"/>
              <a:t>To be able to manipulate your photograph to show an influence from Paul Strand</a:t>
            </a:r>
          </a:p>
        </p:txBody>
      </p:sp>
      <p:pic>
        <p:nvPicPr>
          <p:cNvPr id="8" name="Picture 4" descr="http://media-cache-ec0.pinimg.com/236x/fb/e8/57/fbe857476f7eb693298a68fa9ee219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25" y="766027"/>
            <a:ext cx="1628006" cy="10830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810822" y="6454233"/>
            <a:ext cx="1259632" cy="369332"/>
          </a:xfrm>
          <a:prstGeom prst="rect">
            <a:avLst/>
          </a:prstGeom>
          <a:noFill/>
        </p:spPr>
        <p:txBody>
          <a:bodyPr wrap="square" rtlCol="0">
            <a:spAutoFit/>
          </a:bodyPr>
          <a:lstStyle/>
          <a:p>
            <a:r>
              <a:rPr lang="en-GB" dirty="0" smtClean="0"/>
              <a:t>Lesson 6&amp;7</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046466"/>
            <a:ext cx="2288923" cy="15289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1005306"/>
            <a:ext cx="2478912" cy="165562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7140" y="3756556"/>
            <a:ext cx="3935302" cy="262234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979" y="815268"/>
            <a:ext cx="3950612" cy="2636085"/>
          </a:xfrm>
          <a:prstGeom prst="rect">
            <a:avLst/>
          </a:prstGeom>
        </p:spPr>
      </p:pic>
      <p:sp>
        <p:nvSpPr>
          <p:cNvPr id="12" name="Right Arrow 11"/>
          <p:cNvSpPr/>
          <p:nvPr/>
        </p:nvSpPr>
        <p:spPr>
          <a:xfrm rot="19516467">
            <a:off x="1876231" y="2133310"/>
            <a:ext cx="664212" cy="28757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a:off x="4414549" y="1520195"/>
            <a:ext cx="664212" cy="28757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rot="5400000">
            <a:off x="6724968" y="3431641"/>
            <a:ext cx="664212" cy="28757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08273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Homework </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Research Cassio </a:t>
            </a:r>
            <a:r>
              <a:rPr lang="en-GB" dirty="0" err="1" smtClean="0"/>
              <a:t>Vasconcellos</a:t>
            </a:r>
            <a:r>
              <a:rPr lang="en-GB" dirty="0" smtClean="0"/>
              <a:t>. Collect 4 images of his close up photographs of architecture </a:t>
            </a:r>
          </a:p>
          <a:p>
            <a:r>
              <a:rPr lang="en-GB" dirty="0" smtClean="0"/>
              <a:t>Upload these onto your website.</a:t>
            </a:r>
          </a:p>
          <a:p>
            <a:r>
              <a:rPr lang="en-GB" dirty="0"/>
              <a:t>Upload </a:t>
            </a:r>
            <a:r>
              <a:rPr lang="en-GB" dirty="0" smtClean="0"/>
              <a:t>your </a:t>
            </a:r>
            <a:r>
              <a:rPr lang="en-GB" dirty="0"/>
              <a:t>favourite </a:t>
            </a:r>
            <a:r>
              <a:rPr lang="en-GB" dirty="0" err="1" smtClean="0"/>
              <a:t>Vasconcellos</a:t>
            </a:r>
            <a:r>
              <a:rPr lang="en-GB" dirty="0" smtClean="0"/>
              <a:t> </a:t>
            </a:r>
            <a:r>
              <a:rPr lang="en-GB" dirty="0"/>
              <a:t>photo and write about why you like it. Remember to use the formal elements and key words in your writing. </a:t>
            </a:r>
            <a:endParaRPr lang="en-GB" dirty="0" smtClean="0"/>
          </a:p>
          <a:p>
            <a:r>
              <a:rPr lang="en-GB" dirty="0" smtClean="0"/>
              <a:t>There is an example on the </a:t>
            </a:r>
            <a:r>
              <a:rPr lang="en-GB" dirty="0" err="1" smtClean="0"/>
              <a:t>ush</a:t>
            </a:r>
            <a:r>
              <a:rPr lang="en-GB" dirty="0" smtClean="0"/>
              <a:t> website to help you </a:t>
            </a:r>
            <a:r>
              <a:rPr lang="en-GB" dirty="0" smtClean="0">
                <a:hlinkClick r:id="rId2"/>
              </a:rPr>
              <a:t>www.ushphotographygcse.weebly.com</a:t>
            </a:r>
            <a:endParaRPr lang="en-GB" dirty="0" smtClean="0"/>
          </a:p>
          <a:p>
            <a:r>
              <a:rPr lang="en-GB" dirty="0" smtClean="0"/>
              <a:t>Due in </a:t>
            </a:r>
            <a:endParaRPr lang="en-GB" dirty="0"/>
          </a:p>
          <a:p>
            <a:endParaRPr lang="en-GB" dirty="0" smtClean="0"/>
          </a:p>
          <a:p>
            <a:endParaRPr lang="en-GB" dirty="0" smtClean="0"/>
          </a:p>
        </p:txBody>
      </p:sp>
    </p:spTree>
    <p:extLst>
      <p:ext uri="{BB962C8B-B14F-4D97-AF65-F5344CB8AC3E}">
        <p14:creationId xmlns:p14="http://schemas.microsoft.com/office/powerpoint/2010/main" val="34967543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s://secure.static.tumblr.com/8534a72961339289ffafd5543e966a6e/6etap4m/LJjmye8m2/tumblr_static_deep-blue-ocean1.jpg"/>
          <p:cNvPicPr>
            <a:picLocks noChangeAspect="1" noChangeArrowheads="1"/>
          </p:cNvPicPr>
          <p:nvPr/>
        </p:nvPicPr>
        <p:blipFill>
          <a:blip r:embed="rId2" cstate="print"/>
          <a:srcRect r="16650"/>
          <a:stretch>
            <a:fillRect/>
          </a:stretch>
        </p:blipFill>
        <p:spPr bwMode="auto">
          <a:xfrm>
            <a:off x="0" y="-1"/>
            <a:ext cx="9144000" cy="6858001"/>
          </a:xfrm>
          <a:prstGeom prst="rect">
            <a:avLst/>
          </a:prstGeom>
          <a:noFill/>
        </p:spPr>
      </p:pic>
      <p:sp>
        <p:nvSpPr>
          <p:cNvPr id="5" name="TextBox 4"/>
          <p:cNvSpPr txBox="1"/>
          <p:nvPr/>
        </p:nvSpPr>
        <p:spPr>
          <a:xfrm>
            <a:off x="0" y="357166"/>
            <a:ext cx="1857356" cy="2123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a:t>D</a:t>
            </a:r>
            <a:endParaRPr lang="en-GB" sz="9600" b="1" dirty="0" smtClean="0"/>
          </a:p>
          <a:p>
            <a:pPr algn="ctr"/>
            <a:r>
              <a:rPr lang="en-GB" sz="3600" b="1" dirty="0" smtClean="0"/>
              <a:t>Describe</a:t>
            </a:r>
            <a:endParaRPr lang="en-GB" sz="3600" b="1" dirty="0"/>
          </a:p>
        </p:txBody>
      </p:sp>
      <p:sp>
        <p:nvSpPr>
          <p:cNvPr id="10" name="TextBox 9"/>
          <p:cNvSpPr txBox="1"/>
          <p:nvPr/>
        </p:nvSpPr>
        <p:spPr>
          <a:xfrm>
            <a:off x="0" y="2786058"/>
            <a:ext cx="1928794" cy="38164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200" dirty="0" smtClean="0"/>
              <a:t>Describe what you see in the photo.</a:t>
            </a:r>
          </a:p>
          <a:p>
            <a:pPr algn="ctr"/>
            <a:r>
              <a:rPr lang="en-GB" sz="2200" b="1" u="sng" dirty="0" smtClean="0"/>
              <a:t>What</a:t>
            </a:r>
            <a:r>
              <a:rPr lang="en-GB" sz="2200" b="1" dirty="0" smtClean="0"/>
              <a:t> </a:t>
            </a:r>
            <a:r>
              <a:rPr lang="en-GB" sz="2200" dirty="0" smtClean="0"/>
              <a:t>is it a photo of?</a:t>
            </a:r>
          </a:p>
          <a:p>
            <a:pPr algn="ctr"/>
            <a:r>
              <a:rPr lang="en-GB" sz="2200" b="1" u="sng" dirty="0" smtClean="0"/>
              <a:t>When</a:t>
            </a:r>
            <a:r>
              <a:rPr lang="en-GB" sz="2200" dirty="0" smtClean="0"/>
              <a:t> was the photo taken?</a:t>
            </a:r>
          </a:p>
          <a:p>
            <a:pPr algn="ctr"/>
            <a:r>
              <a:rPr lang="en-GB" sz="2200" b="1" u="sng" dirty="0" smtClean="0"/>
              <a:t>Where</a:t>
            </a:r>
            <a:r>
              <a:rPr lang="en-GB" sz="2200" dirty="0" smtClean="0"/>
              <a:t> was the photo taken?</a:t>
            </a:r>
            <a:r>
              <a:rPr lang="en-GB" sz="2200" b="1" u="sng" dirty="0" smtClean="0"/>
              <a:t> Why</a:t>
            </a:r>
            <a:r>
              <a:rPr lang="en-GB" sz="2200" dirty="0" smtClean="0"/>
              <a:t> was the photo taken?</a:t>
            </a:r>
          </a:p>
        </p:txBody>
      </p:sp>
      <p:sp>
        <p:nvSpPr>
          <p:cNvPr id="13" name="TextBox 12"/>
          <p:cNvSpPr txBox="1"/>
          <p:nvPr/>
        </p:nvSpPr>
        <p:spPr>
          <a:xfrm>
            <a:off x="4429124" y="2786058"/>
            <a:ext cx="2000264" cy="246221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200" dirty="0" smtClean="0"/>
              <a:t>How does the photo make you feel?</a:t>
            </a:r>
          </a:p>
          <a:p>
            <a:pPr algn="ctr"/>
            <a:r>
              <a:rPr lang="en-GB" sz="2200" dirty="0" smtClean="0"/>
              <a:t>Why?</a:t>
            </a:r>
          </a:p>
          <a:p>
            <a:pPr algn="ctr"/>
            <a:r>
              <a:rPr lang="en-GB" sz="2200" dirty="0" smtClean="0"/>
              <a:t>Would all viewers feel the same?</a:t>
            </a:r>
            <a:endParaRPr lang="en-GB" sz="2200" dirty="0"/>
          </a:p>
        </p:txBody>
      </p:sp>
      <p:sp>
        <p:nvSpPr>
          <p:cNvPr id="14" name="TextBox 13"/>
          <p:cNvSpPr txBox="1"/>
          <p:nvPr/>
        </p:nvSpPr>
        <p:spPr>
          <a:xfrm>
            <a:off x="6786578" y="2786058"/>
            <a:ext cx="2214578" cy="34778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200" dirty="0" smtClean="0"/>
              <a:t>Do you like/dislike the </a:t>
            </a:r>
            <a:r>
              <a:rPr lang="en-GB" sz="2200" smtClean="0"/>
              <a:t>photo–   Why</a:t>
            </a:r>
            <a:r>
              <a:rPr lang="en-GB" sz="2200" dirty="0" smtClean="0"/>
              <a:t>?</a:t>
            </a:r>
          </a:p>
          <a:p>
            <a:pPr algn="ctr"/>
            <a:r>
              <a:rPr lang="en-GB" sz="2200" b="1" dirty="0" smtClean="0"/>
              <a:t>-How does it </a:t>
            </a:r>
            <a:r>
              <a:rPr lang="en-GB" sz="2200" b="1" u="sng" dirty="0" smtClean="0"/>
              <a:t>link</a:t>
            </a:r>
            <a:r>
              <a:rPr lang="en-GB" sz="2200" b="1" dirty="0" smtClean="0"/>
              <a:t> to your work?</a:t>
            </a:r>
          </a:p>
          <a:p>
            <a:pPr algn="ctr"/>
            <a:r>
              <a:rPr lang="en-GB" sz="2200" b="1" dirty="0" smtClean="0"/>
              <a:t>-How might it </a:t>
            </a:r>
            <a:r>
              <a:rPr lang="en-GB" sz="2200" b="1" u="sng" dirty="0" smtClean="0"/>
              <a:t>influence</a:t>
            </a:r>
            <a:r>
              <a:rPr lang="en-GB" sz="2200" b="1" dirty="0" smtClean="0"/>
              <a:t> your work?</a:t>
            </a:r>
          </a:p>
          <a:p>
            <a:pPr algn="ctr"/>
            <a:r>
              <a:rPr lang="en-GB" sz="2200" dirty="0" smtClean="0"/>
              <a:t>Compare it to other images. </a:t>
            </a:r>
          </a:p>
        </p:txBody>
      </p:sp>
      <p:sp>
        <p:nvSpPr>
          <p:cNvPr id="16" name="TextBox 15"/>
          <p:cNvSpPr txBox="1"/>
          <p:nvPr/>
        </p:nvSpPr>
        <p:spPr>
          <a:xfrm>
            <a:off x="2143108" y="357166"/>
            <a:ext cx="2000264" cy="2123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smtClean="0"/>
              <a:t>E</a:t>
            </a:r>
          </a:p>
          <a:p>
            <a:pPr algn="ctr"/>
            <a:r>
              <a:rPr lang="en-GB" sz="3600" b="1" dirty="0" smtClean="0"/>
              <a:t>Elements</a:t>
            </a:r>
            <a:endParaRPr lang="en-GB" sz="3600" b="1" dirty="0"/>
          </a:p>
        </p:txBody>
      </p:sp>
      <p:sp>
        <p:nvSpPr>
          <p:cNvPr id="17" name="TextBox 16"/>
          <p:cNvSpPr txBox="1"/>
          <p:nvPr/>
        </p:nvSpPr>
        <p:spPr>
          <a:xfrm>
            <a:off x="4429124" y="357166"/>
            <a:ext cx="2000264" cy="2123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smtClean="0"/>
              <a:t>E</a:t>
            </a:r>
          </a:p>
          <a:p>
            <a:pPr algn="ctr"/>
            <a:r>
              <a:rPr lang="en-GB" sz="3600" b="1" dirty="0" smtClean="0"/>
              <a:t>Emotion</a:t>
            </a:r>
            <a:endParaRPr lang="en-GB" sz="3600" b="1" dirty="0"/>
          </a:p>
        </p:txBody>
      </p:sp>
      <p:sp>
        <p:nvSpPr>
          <p:cNvPr id="18" name="TextBox 17"/>
          <p:cNvSpPr txBox="1"/>
          <p:nvPr/>
        </p:nvSpPr>
        <p:spPr>
          <a:xfrm>
            <a:off x="6715140" y="357166"/>
            <a:ext cx="2428860" cy="2143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smtClean="0"/>
              <a:t>P</a:t>
            </a:r>
          </a:p>
          <a:p>
            <a:pPr algn="ctr"/>
            <a:r>
              <a:rPr lang="en-GB" sz="3200" b="1" dirty="0" smtClean="0"/>
              <a:t>Point of view</a:t>
            </a:r>
            <a:endParaRPr lang="en-GB" sz="3200" b="1" dirty="0"/>
          </a:p>
        </p:txBody>
      </p:sp>
      <p:pic>
        <p:nvPicPr>
          <p:cNvPr id="14338" name="Picture 2" descr="http://pix.iemoji.com/images/emoji/apple/8.3/256/left-writing-hand.png"/>
          <p:cNvPicPr>
            <a:picLocks noChangeAspect="1" noChangeArrowheads="1"/>
          </p:cNvPicPr>
          <p:nvPr/>
        </p:nvPicPr>
        <p:blipFill>
          <a:blip r:embed="rId3" cstate="print">
            <a:duotone>
              <a:schemeClr val="accent1">
                <a:shade val="45000"/>
                <a:satMod val="135000"/>
              </a:schemeClr>
              <a:prstClr val="white"/>
            </a:duotone>
          </a:blip>
          <a:srcRect t="12110" b="11718"/>
          <a:stretch>
            <a:fillRect/>
          </a:stretch>
        </p:blipFill>
        <p:spPr bwMode="auto">
          <a:xfrm flipH="1">
            <a:off x="3500430" y="5388767"/>
            <a:ext cx="1928826" cy="1469233"/>
          </a:xfrm>
          <a:prstGeom prst="rect">
            <a:avLst/>
          </a:prstGeom>
          <a:noFill/>
        </p:spPr>
      </p:pic>
      <p:sp>
        <p:nvSpPr>
          <p:cNvPr id="19" name="TextBox 18"/>
          <p:cNvSpPr txBox="1"/>
          <p:nvPr/>
        </p:nvSpPr>
        <p:spPr>
          <a:xfrm>
            <a:off x="2214546" y="2786058"/>
            <a:ext cx="1928794" cy="246221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200" dirty="0" smtClean="0"/>
              <a:t>Which of the formal elements have been used? How/ why have they been used?</a:t>
            </a:r>
          </a:p>
        </p:txBody>
      </p:sp>
    </p:spTree>
    <p:extLst>
      <p:ext uri="{BB962C8B-B14F-4D97-AF65-F5344CB8AC3E}">
        <p14:creationId xmlns:p14="http://schemas.microsoft.com/office/powerpoint/2010/main" val="11306185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900" b="18760"/>
          <a:stretch/>
        </p:blipFill>
        <p:spPr bwMode="auto">
          <a:xfrm>
            <a:off x="4991438" y="3429000"/>
            <a:ext cx="4152562" cy="3262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http://www.latinamericanart.com/artworksimages/1841/img-01-899b080f-e812-4ca2-bf05-7311b2303edc.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92" y="908720"/>
            <a:ext cx="3276029" cy="3276029"/>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323527" y="4628297"/>
            <a:ext cx="3744417" cy="2063393"/>
          </a:xfrm>
          <a:prstGeom prst="cloudCallout">
            <a:avLst>
              <a:gd name="adj1" fmla="val 20292"/>
              <a:gd name="adj2" fmla="val -108698"/>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002060"/>
                </a:solidFill>
              </a:rPr>
              <a:t>If this photograph could talk, what story would it tell?</a:t>
            </a:r>
            <a:endParaRPr lang="en-GB" sz="2400" dirty="0">
              <a:solidFill>
                <a:srgbClr val="002060"/>
              </a:solidFill>
            </a:endParaRPr>
          </a:p>
        </p:txBody>
      </p:sp>
      <p:sp>
        <p:nvSpPr>
          <p:cNvPr id="2" name="Left Arrow 1"/>
          <p:cNvSpPr/>
          <p:nvPr/>
        </p:nvSpPr>
        <p:spPr>
          <a:xfrm>
            <a:off x="4816548" y="656675"/>
            <a:ext cx="4176464" cy="23684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Write about your favourite photograph using each of the formal elements </a:t>
            </a:r>
            <a:endParaRPr lang="en-GB" sz="2400" dirty="0"/>
          </a:p>
        </p:txBody>
      </p:sp>
      <p:sp>
        <p:nvSpPr>
          <p:cNvPr id="7" name="TextBox 6"/>
          <p:cNvSpPr txBox="1"/>
          <p:nvPr/>
        </p:nvSpPr>
        <p:spPr>
          <a:xfrm>
            <a:off x="23838" y="15219"/>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comment on the work of a photographer using key words and my opinion. </a:t>
            </a:r>
          </a:p>
        </p:txBody>
      </p:sp>
      <p:sp>
        <p:nvSpPr>
          <p:cNvPr id="10" name="TextBox 9"/>
          <p:cNvSpPr txBox="1"/>
          <p:nvPr/>
        </p:nvSpPr>
        <p:spPr>
          <a:xfrm>
            <a:off x="0" y="6486714"/>
            <a:ext cx="1259632" cy="369332"/>
          </a:xfrm>
          <a:prstGeom prst="rect">
            <a:avLst/>
          </a:prstGeom>
          <a:noFill/>
        </p:spPr>
        <p:txBody>
          <a:bodyPr wrap="square" rtlCol="0">
            <a:spAutoFit/>
          </a:bodyPr>
          <a:lstStyle/>
          <a:p>
            <a:r>
              <a:rPr lang="en-GB" dirty="0" smtClean="0"/>
              <a:t>Lesson 8</a:t>
            </a:r>
            <a:endParaRPr lang="en-GB" dirty="0"/>
          </a:p>
        </p:txBody>
      </p:sp>
    </p:spTree>
    <p:extLst>
      <p:ext uri="{BB962C8B-B14F-4D97-AF65-F5344CB8AC3E}">
        <p14:creationId xmlns:p14="http://schemas.microsoft.com/office/powerpoint/2010/main" val="13588814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952" y="244781"/>
            <a:ext cx="2520280" cy="369332"/>
          </a:xfrm>
          <a:prstGeom prst="rect">
            <a:avLst/>
          </a:prstGeom>
          <a:noFill/>
        </p:spPr>
        <p:txBody>
          <a:bodyPr wrap="square" rtlCol="0">
            <a:spAutoFit/>
          </a:bodyPr>
          <a:lstStyle/>
          <a:p>
            <a:r>
              <a:rPr lang="en-GB" dirty="0" smtClean="0"/>
              <a:t>Light- </a:t>
            </a:r>
            <a:endParaRPr lang="en-GB" dirty="0"/>
          </a:p>
        </p:txBody>
      </p:sp>
      <p:sp>
        <p:nvSpPr>
          <p:cNvPr id="4" name="TextBox 3"/>
          <p:cNvSpPr txBox="1"/>
          <p:nvPr/>
        </p:nvSpPr>
        <p:spPr>
          <a:xfrm>
            <a:off x="3587899" y="244781"/>
            <a:ext cx="2520280" cy="369332"/>
          </a:xfrm>
          <a:prstGeom prst="rect">
            <a:avLst/>
          </a:prstGeom>
          <a:noFill/>
        </p:spPr>
        <p:txBody>
          <a:bodyPr wrap="square" rtlCol="0">
            <a:spAutoFit/>
          </a:bodyPr>
          <a:lstStyle/>
          <a:p>
            <a:r>
              <a:rPr lang="en-GB" dirty="0" smtClean="0"/>
              <a:t>Composition- </a:t>
            </a:r>
            <a:endParaRPr lang="en-GB" dirty="0"/>
          </a:p>
        </p:txBody>
      </p:sp>
      <p:sp>
        <p:nvSpPr>
          <p:cNvPr id="5" name="TextBox 4"/>
          <p:cNvSpPr txBox="1"/>
          <p:nvPr/>
        </p:nvSpPr>
        <p:spPr>
          <a:xfrm>
            <a:off x="6318448" y="222396"/>
            <a:ext cx="2520280" cy="369332"/>
          </a:xfrm>
          <a:prstGeom prst="rect">
            <a:avLst/>
          </a:prstGeom>
          <a:noFill/>
        </p:spPr>
        <p:txBody>
          <a:bodyPr wrap="square" rtlCol="0">
            <a:spAutoFit/>
          </a:bodyPr>
          <a:lstStyle/>
          <a:p>
            <a:r>
              <a:rPr lang="en-GB" dirty="0" smtClean="0"/>
              <a:t>Focus- </a:t>
            </a:r>
            <a:endParaRPr lang="en-GB" dirty="0"/>
          </a:p>
        </p:txBody>
      </p:sp>
      <p:sp>
        <p:nvSpPr>
          <p:cNvPr id="6" name="TextBox 5"/>
          <p:cNvSpPr txBox="1"/>
          <p:nvPr/>
        </p:nvSpPr>
        <p:spPr>
          <a:xfrm>
            <a:off x="179512" y="4107326"/>
            <a:ext cx="2520280" cy="369332"/>
          </a:xfrm>
          <a:prstGeom prst="rect">
            <a:avLst/>
          </a:prstGeom>
          <a:noFill/>
        </p:spPr>
        <p:txBody>
          <a:bodyPr wrap="square" rtlCol="0">
            <a:spAutoFit/>
          </a:bodyPr>
          <a:lstStyle/>
          <a:p>
            <a:r>
              <a:rPr lang="en-GB" dirty="0" smtClean="0"/>
              <a:t>Colour- </a:t>
            </a:r>
            <a:endParaRPr lang="en-GB" dirty="0"/>
          </a:p>
        </p:txBody>
      </p:sp>
      <p:sp>
        <p:nvSpPr>
          <p:cNvPr id="7" name="TextBox 6"/>
          <p:cNvSpPr txBox="1"/>
          <p:nvPr/>
        </p:nvSpPr>
        <p:spPr>
          <a:xfrm>
            <a:off x="296231" y="2204864"/>
            <a:ext cx="2520280" cy="369332"/>
          </a:xfrm>
          <a:prstGeom prst="rect">
            <a:avLst/>
          </a:prstGeom>
          <a:noFill/>
        </p:spPr>
        <p:txBody>
          <a:bodyPr wrap="square" rtlCol="0">
            <a:spAutoFit/>
          </a:bodyPr>
          <a:lstStyle/>
          <a:p>
            <a:r>
              <a:rPr lang="en-GB" dirty="0" smtClean="0"/>
              <a:t>Line- </a:t>
            </a:r>
            <a:endParaRPr lang="en-GB" dirty="0"/>
          </a:p>
        </p:txBody>
      </p:sp>
      <p:sp>
        <p:nvSpPr>
          <p:cNvPr id="8" name="TextBox 7"/>
          <p:cNvSpPr txBox="1"/>
          <p:nvPr/>
        </p:nvSpPr>
        <p:spPr>
          <a:xfrm>
            <a:off x="6300192" y="2204864"/>
            <a:ext cx="2520280" cy="369332"/>
          </a:xfrm>
          <a:prstGeom prst="rect">
            <a:avLst/>
          </a:prstGeom>
          <a:noFill/>
        </p:spPr>
        <p:txBody>
          <a:bodyPr wrap="square" rtlCol="0">
            <a:spAutoFit/>
          </a:bodyPr>
          <a:lstStyle/>
          <a:p>
            <a:r>
              <a:rPr lang="en-GB" dirty="0" smtClean="0"/>
              <a:t>Contrast- </a:t>
            </a:r>
            <a:endParaRPr lang="en-GB" dirty="0"/>
          </a:p>
        </p:txBody>
      </p:sp>
      <p:sp>
        <p:nvSpPr>
          <p:cNvPr id="10" name="TextBox 9"/>
          <p:cNvSpPr txBox="1"/>
          <p:nvPr/>
        </p:nvSpPr>
        <p:spPr>
          <a:xfrm>
            <a:off x="4159" y="5816834"/>
            <a:ext cx="8945583" cy="923330"/>
          </a:xfrm>
          <a:prstGeom prst="rect">
            <a:avLst/>
          </a:prstGeom>
          <a:noFill/>
        </p:spPr>
        <p:txBody>
          <a:bodyPr wrap="square" rtlCol="0">
            <a:spAutoFit/>
          </a:bodyPr>
          <a:lstStyle/>
          <a:p>
            <a:r>
              <a:rPr lang="en-GB" dirty="0" smtClean="0"/>
              <a:t>I find this photograph interesting because  </a:t>
            </a:r>
          </a:p>
          <a:p>
            <a:r>
              <a:rPr lang="en-GB" dirty="0" smtClean="0"/>
              <a:t>I will use the techniques by</a:t>
            </a:r>
          </a:p>
          <a:p>
            <a:endParaRPr lang="en-GB" dirty="0"/>
          </a:p>
        </p:txBody>
      </p:sp>
      <p:sp>
        <p:nvSpPr>
          <p:cNvPr id="11" name="TextBox 10"/>
          <p:cNvSpPr txBox="1"/>
          <p:nvPr/>
        </p:nvSpPr>
        <p:spPr>
          <a:xfrm>
            <a:off x="3008123" y="4107046"/>
            <a:ext cx="3105348" cy="338554"/>
          </a:xfrm>
          <a:prstGeom prst="rect">
            <a:avLst/>
          </a:prstGeom>
          <a:noFill/>
        </p:spPr>
        <p:txBody>
          <a:bodyPr wrap="square" rtlCol="0">
            <a:spAutoFit/>
          </a:bodyPr>
          <a:lstStyle/>
          <a:p>
            <a:pPr algn="ctr"/>
            <a:r>
              <a:rPr lang="en-GB" sz="1600" i="1" dirty="0" smtClean="0"/>
              <a:t>Cassio </a:t>
            </a:r>
            <a:r>
              <a:rPr lang="en-GB" sz="1600" i="1" dirty="0" err="1" smtClean="0"/>
              <a:t>Vasconcellos</a:t>
            </a:r>
            <a:endParaRPr lang="en-GB" sz="1600" i="1" dirty="0"/>
          </a:p>
        </p:txBody>
      </p:sp>
      <p:sp>
        <p:nvSpPr>
          <p:cNvPr id="13" name="TextBox 12"/>
          <p:cNvSpPr txBox="1"/>
          <p:nvPr/>
        </p:nvSpPr>
        <p:spPr>
          <a:xfrm>
            <a:off x="3393305" y="4972003"/>
            <a:ext cx="2520280" cy="369332"/>
          </a:xfrm>
          <a:prstGeom prst="rect">
            <a:avLst/>
          </a:prstGeom>
          <a:noFill/>
        </p:spPr>
        <p:txBody>
          <a:bodyPr wrap="square" rtlCol="0">
            <a:spAutoFit/>
          </a:bodyPr>
          <a:lstStyle/>
          <a:p>
            <a:r>
              <a:rPr lang="en-GB" dirty="0" smtClean="0"/>
              <a:t> </a:t>
            </a:r>
            <a:endParaRPr lang="en-GB" dirty="0"/>
          </a:p>
        </p:txBody>
      </p:sp>
      <p:sp>
        <p:nvSpPr>
          <p:cNvPr id="14" name="TextBox 13"/>
          <p:cNvSpPr txBox="1"/>
          <p:nvPr/>
        </p:nvSpPr>
        <p:spPr>
          <a:xfrm>
            <a:off x="6284199" y="4107326"/>
            <a:ext cx="2520280" cy="369332"/>
          </a:xfrm>
          <a:prstGeom prst="rect">
            <a:avLst/>
          </a:prstGeom>
          <a:noFill/>
        </p:spPr>
        <p:txBody>
          <a:bodyPr wrap="square" rtlCol="0">
            <a:spAutoFit/>
          </a:bodyPr>
          <a:lstStyle/>
          <a:p>
            <a:r>
              <a:rPr lang="en-GB" dirty="0" smtClean="0"/>
              <a:t>Mood- </a:t>
            </a:r>
            <a:endParaRPr lang="en-GB" dirty="0"/>
          </a:p>
        </p:txBody>
      </p:sp>
      <p:sp>
        <p:nvSpPr>
          <p:cNvPr id="15" name="TextBox 14"/>
          <p:cNvSpPr txBox="1"/>
          <p:nvPr/>
        </p:nvSpPr>
        <p:spPr>
          <a:xfrm>
            <a:off x="3393305" y="4444392"/>
            <a:ext cx="2520280" cy="369332"/>
          </a:xfrm>
          <a:prstGeom prst="rect">
            <a:avLst/>
          </a:prstGeom>
          <a:noFill/>
        </p:spPr>
        <p:txBody>
          <a:bodyPr wrap="square" rtlCol="0">
            <a:spAutoFit/>
          </a:bodyPr>
          <a:lstStyle/>
          <a:p>
            <a:r>
              <a:rPr lang="en-GB" dirty="0" smtClean="0"/>
              <a:t>Shape-</a:t>
            </a:r>
            <a:endParaRPr lang="en-GB" dirty="0"/>
          </a:p>
        </p:txBody>
      </p:sp>
      <p:pic>
        <p:nvPicPr>
          <p:cNvPr id="17" name="Picture 4" descr="http://www.latinamericanart.com/artworksimages/1841/img-01-899b080f-e812-4ca2-bf05-7311b2303edc.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7899" y="2130068"/>
            <a:ext cx="1949791" cy="19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072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549275"/>
            <a:ext cx="8642350" cy="5975350"/>
          </a:xfrm>
        </p:spPr>
        <p:txBody>
          <a:bodyPr/>
          <a:lstStyle/>
          <a:p>
            <a:pPr eaLnBrk="1" hangingPunct="1">
              <a:buFont typeface="Arial" charset="0"/>
              <a:buNone/>
            </a:pPr>
            <a:r>
              <a:rPr lang="en-GB" b="1" u="sng" dirty="0" smtClean="0"/>
              <a:t>AO3 – 20 marks</a:t>
            </a:r>
            <a:endParaRPr lang="en-GB" dirty="0" smtClean="0"/>
          </a:p>
          <a:p>
            <a:pPr eaLnBrk="1" hangingPunct="1"/>
            <a:r>
              <a:rPr lang="en-GB" dirty="0" smtClean="0"/>
              <a:t>Record ideas, observations and insights relevant to your intentions in visual and/or other forms.</a:t>
            </a:r>
          </a:p>
          <a:p>
            <a:pPr eaLnBrk="1" hangingPunct="1"/>
            <a:endParaRPr lang="en-GB" dirty="0" smtClean="0"/>
          </a:p>
          <a:p>
            <a:pPr eaLnBrk="1" hangingPunct="1">
              <a:buFont typeface="Arial" charset="0"/>
              <a:buNone/>
            </a:pPr>
            <a:r>
              <a:rPr lang="en-GB" b="1" i="1" u="sng" dirty="0" smtClean="0"/>
              <a:t>Student speak:</a:t>
            </a:r>
            <a:r>
              <a:rPr lang="en-GB" i="1" dirty="0" smtClean="0"/>
              <a:t> </a:t>
            </a:r>
          </a:p>
          <a:p>
            <a:pPr eaLnBrk="1" hangingPunct="1"/>
            <a:r>
              <a:rPr lang="en-GB" i="1" dirty="0" smtClean="0"/>
              <a:t>Collect ideas about the theme. Record those ideas in word and images. Take a wide range of starting points and plan your first </a:t>
            </a:r>
            <a:r>
              <a:rPr lang="en-GB" i="1" dirty="0" err="1" smtClean="0"/>
              <a:t>photoshoot</a:t>
            </a:r>
            <a:r>
              <a:rPr lang="en-GB" i="1" dirty="0" smtClean="0"/>
              <a:t>.</a:t>
            </a:r>
          </a:p>
          <a:p>
            <a:pPr eaLnBrk="1" hangingPunct="1"/>
            <a:endParaRPr lang="en-GB" dirty="0" smtClean="0"/>
          </a:p>
        </p:txBody>
      </p:sp>
    </p:spTree>
    <p:extLst>
      <p:ext uri="{BB962C8B-B14F-4D97-AF65-F5344CB8AC3E}">
        <p14:creationId xmlns:p14="http://schemas.microsoft.com/office/powerpoint/2010/main" val="3943672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3" end="3"/>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p:cTn id="1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2060848"/>
            <a:ext cx="6696744" cy="2862322"/>
          </a:xfrm>
          <a:prstGeom prst="rect">
            <a:avLst/>
          </a:prstGeom>
          <a:noFill/>
        </p:spPr>
        <p:txBody>
          <a:bodyPr wrap="square" rtlCol="0">
            <a:spAutoFit/>
          </a:bodyPr>
          <a:lstStyle/>
          <a:p>
            <a:r>
              <a:rPr lang="en-GB" sz="6000" dirty="0" smtClean="0"/>
              <a:t>You will need your camera and SD card next lesson</a:t>
            </a:r>
            <a:endParaRPr lang="en-GB" sz="6000" dirty="0"/>
          </a:p>
        </p:txBody>
      </p:sp>
    </p:spTree>
    <p:extLst>
      <p:ext uri="{BB962C8B-B14F-4D97-AF65-F5344CB8AC3E}">
        <p14:creationId xmlns:p14="http://schemas.microsoft.com/office/powerpoint/2010/main" val="40485335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latinamericanart.com/artworksimages/1841/img-01-899b080f-e812-4ca2-bf05-7311b2303edc.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77526"/>
            <a:ext cx="1691680" cy="1691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edgblogs.s3.amazonaws.com/centroavante/files/2010/10/CassioVasconcellos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4947" y="977526"/>
            <a:ext cx="1608698" cy="1672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atalogodasartes.com.br/Upload/@Obras/Andr%C3%A9a%20Martins%20da%20Silva%5C%7B9F8097F8-9856-4715-89D2-10894FF73BA5%7D_cassiovasconcellos01Sim%20Galeria.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4947" y="2917279"/>
            <a:ext cx="1608698" cy="16637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olhave.com.br/blog/wp-content/uploads/2010/04/Torre-TV-Bandeirantes1-2002.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958" y="2852936"/>
            <a:ext cx="1657722" cy="17280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958" y="4725144"/>
            <a:ext cx="3961978" cy="2308324"/>
          </a:xfrm>
          <a:prstGeom prst="rect">
            <a:avLst/>
          </a:prstGeom>
          <a:noFill/>
        </p:spPr>
        <p:txBody>
          <a:bodyPr wrap="square" rtlCol="0">
            <a:spAutoFit/>
          </a:bodyPr>
          <a:lstStyle/>
          <a:p>
            <a:r>
              <a:rPr lang="en-GB" dirty="0" smtClean="0"/>
              <a:t>Look for :</a:t>
            </a:r>
          </a:p>
          <a:p>
            <a:r>
              <a:rPr lang="en-GB" b="1" dirty="0" smtClean="0"/>
              <a:t>Shapes, Lines, Colours, Shadows</a:t>
            </a:r>
          </a:p>
          <a:p>
            <a:endParaRPr lang="en-GB" b="1" dirty="0"/>
          </a:p>
          <a:p>
            <a:r>
              <a:rPr lang="en-GB" dirty="0" smtClean="0"/>
              <a:t>Remember to put yourself in the right place.</a:t>
            </a:r>
          </a:p>
          <a:p>
            <a:r>
              <a:rPr lang="en-GB" dirty="0" smtClean="0"/>
              <a:t>Will the photo show symmetry?</a:t>
            </a:r>
          </a:p>
          <a:p>
            <a:r>
              <a:rPr lang="en-GB" dirty="0" smtClean="0"/>
              <a:t>Which shapes </a:t>
            </a:r>
            <a:r>
              <a:rPr lang="en-GB" dirty="0" smtClean="0"/>
              <a:t>repeat?</a:t>
            </a:r>
          </a:p>
          <a:p>
            <a:endParaRPr lang="en-GB" dirty="0"/>
          </a:p>
        </p:txBody>
      </p:sp>
      <p:sp>
        <p:nvSpPr>
          <p:cNvPr id="10" name="TextBox 9"/>
          <p:cNvSpPr txBox="1"/>
          <p:nvPr/>
        </p:nvSpPr>
        <p:spPr>
          <a:xfrm>
            <a:off x="33958" y="0"/>
            <a:ext cx="3589687" cy="923330"/>
          </a:xfrm>
          <a:prstGeom prst="rect">
            <a:avLst/>
          </a:prstGeom>
          <a:noFill/>
        </p:spPr>
        <p:txBody>
          <a:bodyPr wrap="square" rtlCol="0">
            <a:spAutoFit/>
          </a:bodyPr>
          <a:lstStyle/>
          <a:p>
            <a:r>
              <a:rPr lang="en-GB" dirty="0" smtClean="0"/>
              <a:t>Photoshoot </a:t>
            </a:r>
            <a:r>
              <a:rPr lang="en-GB" dirty="0" smtClean="0"/>
              <a:t>:</a:t>
            </a:r>
            <a:endParaRPr lang="en-GB" dirty="0" smtClean="0"/>
          </a:p>
          <a:p>
            <a:r>
              <a:rPr lang="en-GB" dirty="0" smtClean="0"/>
              <a:t>Looking for colour, repetition and shape.</a:t>
            </a:r>
            <a:endParaRPr lang="en-GB" dirty="0"/>
          </a:p>
        </p:txBody>
      </p:sp>
      <p:pic>
        <p:nvPicPr>
          <p:cNvPr id="11" name="Picture 4" descr="http://www.latinamericanart.com/artworksimages/1841/img-01-899b080f-e812-4ca2-bf05-7311b2303edc.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6074" y="961180"/>
            <a:ext cx="1691680" cy="1691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edgblogs.s3.amazonaws.com/centroavante/files/2010/10/CassioVasconcellos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1021" y="961180"/>
            <a:ext cx="1608698" cy="16725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atalogodasartes.com.br/Upload/@Obras/Andr%C3%A9a%20Martins%20da%20Silva%5C%7B9F8097F8-9856-4715-89D2-10894FF73BA5%7D_cassiovasconcellos01Sim%20Galeria.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1021" y="2900933"/>
            <a:ext cx="1608698" cy="16637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olhave.com.br/blog/wp-content/uploads/2010/04/Torre-TV-Bandeirantes1-2002.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032" y="2836590"/>
            <a:ext cx="1657722" cy="17280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860032" y="4708798"/>
            <a:ext cx="3961978" cy="2308324"/>
          </a:xfrm>
          <a:prstGeom prst="rect">
            <a:avLst/>
          </a:prstGeom>
          <a:noFill/>
        </p:spPr>
        <p:txBody>
          <a:bodyPr wrap="square" rtlCol="0">
            <a:spAutoFit/>
          </a:bodyPr>
          <a:lstStyle/>
          <a:p>
            <a:r>
              <a:rPr lang="en-GB" dirty="0" smtClean="0"/>
              <a:t>Look for :</a:t>
            </a:r>
          </a:p>
          <a:p>
            <a:r>
              <a:rPr lang="en-GB" b="1" dirty="0" smtClean="0"/>
              <a:t>Shapes, Lines, Colours, Shadows</a:t>
            </a:r>
          </a:p>
          <a:p>
            <a:endParaRPr lang="en-GB" b="1" dirty="0"/>
          </a:p>
          <a:p>
            <a:r>
              <a:rPr lang="en-GB" dirty="0" smtClean="0"/>
              <a:t>Remember to put yourself in the right place.</a:t>
            </a:r>
          </a:p>
          <a:p>
            <a:r>
              <a:rPr lang="en-GB" dirty="0" smtClean="0"/>
              <a:t>Will the photo show symmetry?</a:t>
            </a:r>
          </a:p>
          <a:p>
            <a:r>
              <a:rPr lang="en-GB" dirty="0" smtClean="0"/>
              <a:t>Which shapes </a:t>
            </a:r>
            <a:r>
              <a:rPr lang="en-GB" dirty="0" smtClean="0"/>
              <a:t>repeat?</a:t>
            </a:r>
          </a:p>
          <a:p>
            <a:endParaRPr lang="en-GB" dirty="0"/>
          </a:p>
        </p:txBody>
      </p:sp>
      <p:sp>
        <p:nvSpPr>
          <p:cNvPr id="16" name="TextBox 15"/>
          <p:cNvSpPr txBox="1"/>
          <p:nvPr/>
        </p:nvSpPr>
        <p:spPr>
          <a:xfrm>
            <a:off x="4860032" y="-16346"/>
            <a:ext cx="3589687" cy="923330"/>
          </a:xfrm>
          <a:prstGeom prst="rect">
            <a:avLst/>
          </a:prstGeom>
          <a:noFill/>
        </p:spPr>
        <p:txBody>
          <a:bodyPr wrap="square" rtlCol="0">
            <a:spAutoFit/>
          </a:bodyPr>
          <a:lstStyle/>
          <a:p>
            <a:r>
              <a:rPr lang="en-GB" dirty="0" smtClean="0"/>
              <a:t>Photoshoot </a:t>
            </a:r>
            <a:r>
              <a:rPr lang="en-GB" dirty="0" smtClean="0"/>
              <a:t>:</a:t>
            </a:r>
            <a:endParaRPr lang="en-GB" dirty="0" smtClean="0"/>
          </a:p>
          <a:p>
            <a:r>
              <a:rPr lang="en-GB" dirty="0" smtClean="0"/>
              <a:t>Looking for colour, repetition and shape.</a:t>
            </a:r>
            <a:endParaRPr lang="en-GB" dirty="0"/>
          </a:p>
        </p:txBody>
      </p:sp>
    </p:spTree>
    <p:extLst>
      <p:ext uri="{BB962C8B-B14F-4D97-AF65-F5344CB8AC3E}">
        <p14:creationId xmlns:p14="http://schemas.microsoft.com/office/powerpoint/2010/main" val="19654826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38" y="15219"/>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demonstrate using formal elements of line, repetition and shape in abstract architecture</a:t>
            </a:r>
          </a:p>
        </p:txBody>
      </p:sp>
      <p:sp>
        <p:nvSpPr>
          <p:cNvPr id="3" name="TextBox 2"/>
          <p:cNvSpPr txBox="1"/>
          <p:nvPr/>
        </p:nvSpPr>
        <p:spPr>
          <a:xfrm>
            <a:off x="650082" y="1212136"/>
            <a:ext cx="7632848" cy="3539430"/>
          </a:xfrm>
          <a:prstGeom prst="rect">
            <a:avLst/>
          </a:prstGeom>
          <a:noFill/>
        </p:spPr>
        <p:txBody>
          <a:bodyPr wrap="square" rtlCol="0">
            <a:spAutoFit/>
          </a:bodyPr>
          <a:lstStyle/>
          <a:p>
            <a:r>
              <a:rPr lang="en-GB" sz="2800" dirty="0" smtClean="0"/>
              <a:t>Make a new file in your LMFS in the Architecture file called photoshoot 2. Upload your images from photoshoot 2</a:t>
            </a:r>
          </a:p>
          <a:p>
            <a:endParaRPr lang="en-GB" sz="2800" dirty="0"/>
          </a:p>
          <a:p>
            <a:endParaRPr lang="en-GB" sz="2800" dirty="0"/>
          </a:p>
          <a:p>
            <a:endParaRPr lang="en-GB" sz="2800" dirty="0" smtClean="0"/>
          </a:p>
          <a:p>
            <a:r>
              <a:rPr lang="en-GB" sz="2800" dirty="0" smtClean="0"/>
              <a:t>This will take some time so we  will look at the using collage while that loads. </a:t>
            </a:r>
            <a:endParaRPr lang="en-GB" sz="2800" dirty="0"/>
          </a:p>
        </p:txBody>
      </p:sp>
      <p:sp>
        <p:nvSpPr>
          <p:cNvPr id="4" name="TextBox 3"/>
          <p:cNvSpPr txBox="1"/>
          <p:nvPr/>
        </p:nvSpPr>
        <p:spPr>
          <a:xfrm>
            <a:off x="0" y="6488668"/>
            <a:ext cx="1259632" cy="369332"/>
          </a:xfrm>
          <a:prstGeom prst="rect">
            <a:avLst/>
          </a:prstGeom>
          <a:noFill/>
        </p:spPr>
        <p:txBody>
          <a:bodyPr wrap="square" rtlCol="0">
            <a:spAutoFit/>
          </a:bodyPr>
          <a:lstStyle/>
          <a:p>
            <a:r>
              <a:rPr lang="en-GB" dirty="0" smtClean="0"/>
              <a:t>Lesson 11</a:t>
            </a:r>
            <a:endParaRPr lang="en-GB" dirty="0"/>
          </a:p>
        </p:txBody>
      </p:sp>
    </p:spTree>
    <p:extLst>
      <p:ext uri="{BB962C8B-B14F-4D97-AF65-F5344CB8AC3E}">
        <p14:creationId xmlns:p14="http://schemas.microsoft.com/office/powerpoint/2010/main" val="26877512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DCIM\104CANON\IMG_04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178066"/>
            <a:ext cx="2348737" cy="1565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DCIM\104CANON\IMG_0498.JPG"/>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saturation sat="305000"/>
                    </a14:imgEffect>
                    <a14:imgEffect>
                      <a14:brightnessContrast contrast="49000"/>
                    </a14:imgEffect>
                  </a14:imgLayer>
                </a14:imgProps>
              </a:ext>
              <a:ext uri="{28A0092B-C50C-407E-A947-70E740481C1C}">
                <a14:useLocalDpi xmlns:a14="http://schemas.microsoft.com/office/drawing/2010/main" val="0"/>
              </a:ext>
            </a:extLst>
          </a:blip>
          <a:srcRect/>
          <a:stretch>
            <a:fillRect/>
          </a:stretch>
        </p:blipFill>
        <p:spPr bwMode="auto">
          <a:xfrm>
            <a:off x="-27155" y="5327819"/>
            <a:ext cx="2375892" cy="15839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DCIM\104CANON\IMG_0498.JPG"/>
          <p:cNvPicPr>
            <a:picLocks noChangeAspect="1" noChangeArrowheads="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saturation sat="350000"/>
                    </a14:imgEffect>
                  </a14:imgLayer>
                </a14:imgProps>
              </a:ext>
              <a:ext uri="{28A0092B-C50C-407E-A947-70E740481C1C}">
                <a14:useLocalDpi xmlns:a14="http://schemas.microsoft.com/office/drawing/2010/main" val="0"/>
              </a:ext>
            </a:extLst>
          </a:blip>
          <a:srcRect/>
          <a:stretch>
            <a:fillRect/>
          </a:stretch>
        </p:blipFill>
        <p:spPr bwMode="auto">
          <a:xfrm>
            <a:off x="2348736" y="3832960"/>
            <a:ext cx="2295271" cy="15301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DCIM\104CANON\IMG_0498.JPG"/>
          <p:cNvPicPr>
            <a:picLocks noChangeAspect="1" noChangeArrowheads="1"/>
          </p:cNvPicPr>
          <p:nvPr/>
        </p:nvPicPr>
        <p:blipFill>
          <a:blip r:embed="rId7" cstate="print">
            <a:duotone>
              <a:prstClr val="black"/>
              <a:schemeClr val="accent2">
                <a:tint val="45000"/>
                <a:satMod val="400000"/>
              </a:schemeClr>
            </a:duotone>
            <a:extLst>
              <a:ext uri="{BEBA8EAE-BF5A-486C-A8C5-ECC9F3942E4B}">
                <a14:imgProps xmlns:a14="http://schemas.microsoft.com/office/drawing/2010/main">
                  <a14:imgLayer r:embed="rId4">
                    <a14:imgEffect>
                      <a14:sharpenSoften amount="83000"/>
                    </a14:imgEffect>
                    <a14:imgEffect>
                      <a14:colorTemperature colorTemp="10375"/>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7155" y="3743891"/>
            <a:ext cx="2375892" cy="15839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DCIM\104CANON\IMG_0498.JPG"/>
          <p:cNvPicPr>
            <a:picLocks noChangeAspect="1" noChangeArrowheads="1"/>
          </p:cNvPicPr>
          <p:nvPr/>
        </p:nvPicPr>
        <p:blipFill>
          <a:blip r:embed="rId8" cstate="print">
            <a:extLst>
              <a:ext uri="{BEBA8EAE-BF5A-486C-A8C5-ECC9F3942E4B}">
                <a14:imgProps xmlns:a14="http://schemas.microsoft.com/office/drawing/2010/main">
                  <a14:imgLayer r:embed="rId6">
                    <a14:imgEffect>
                      <a14:saturation sat="315000"/>
                    </a14:imgEffect>
                  </a14:imgLayer>
                </a14:imgProps>
              </a:ext>
              <a:ext uri="{28A0092B-C50C-407E-A947-70E740481C1C}">
                <a14:useLocalDpi xmlns:a14="http://schemas.microsoft.com/office/drawing/2010/main" val="0"/>
              </a:ext>
            </a:extLst>
          </a:blip>
          <a:srcRect/>
          <a:stretch>
            <a:fillRect/>
          </a:stretch>
        </p:blipFill>
        <p:spPr bwMode="auto">
          <a:xfrm>
            <a:off x="2347992" y="5327819"/>
            <a:ext cx="2295271" cy="15301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demonstrate formal elements of shape, line and repetition.</a:t>
            </a:r>
          </a:p>
          <a:p>
            <a:r>
              <a:rPr lang="en-GB" b="1" dirty="0"/>
              <a:t>T</a:t>
            </a:r>
            <a:r>
              <a:rPr lang="en-GB" b="1" dirty="0" smtClean="0"/>
              <a:t>o be able to manipulate your photograph to show an influence from Cassio </a:t>
            </a:r>
            <a:r>
              <a:rPr lang="en-GB" b="1" dirty="0" err="1" smtClean="0"/>
              <a:t>Vasconcellos</a:t>
            </a:r>
            <a:endParaRPr lang="en-GB" b="1" dirty="0" smtClean="0"/>
          </a:p>
        </p:txBody>
      </p:sp>
      <p:pic>
        <p:nvPicPr>
          <p:cNvPr id="8" name="Picture 2" descr="http://edgblogs.s3.amazonaws.com/centroavante/files/2010/10/CassioVasconcellos1.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9419" y="775293"/>
            <a:ext cx="1608698" cy="16725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catalogodasartes.com.br/Upload/@Obras/Andr%C3%A9a%20Martins%20da%20Silva%5C%7B9F8097F8-9856-4715-89D2-10894FF73BA5%7D_cassiovasconcellos01Sim%20Galeria.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60682" y="792478"/>
            <a:ext cx="1608698" cy="166373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1547664" y="2708920"/>
            <a:ext cx="2970584" cy="144016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Cut and stick these into a new composition </a:t>
            </a:r>
            <a:endParaRPr lang="en-GB" b="1" dirty="0">
              <a:solidFill>
                <a:schemeClr val="tx1"/>
              </a:solidFill>
            </a:endParaRP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4826572" y="1304998"/>
            <a:ext cx="4387400" cy="3096344"/>
          </a:xfrm>
          <a:prstGeom prst="rect">
            <a:avLst/>
          </a:prstGeom>
        </p:spPr>
      </p:pic>
      <p:sp>
        <p:nvSpPr>
          <p:cNvPr id="12" name="TextBox 11"/>
          <p:cNvSpPr txBox="1"/>
          <p:nvPr/>
        </p:nvSpPr>
        <p:spPr>
          <a:xfrm>
            <a:off x="4518248" y="4925384"/>
            <a:ext cx="4632598" cy="1938992"/>
          </a:xfrm>
          <a:prstGeom prst="rect">
            <a:avLst/>
          </a:prstGeom>
          <a:solidFill>
            <a:srgbClr val="92D050"/>
          </a:solidFill>
        </p:spPr>
        <p:txBody>
          <a:bodyPr wrap="square" rtlCol="0">
            <a:spAutoFit/>
          </a:bodyPr>
          <a:lstStyle/>
          <a:p>
            <a:r>
              <a:rPr lang="en-GB" sz="2400" b="1" dirty="0" smtClean="0"/>
              <a:t>I am looking for:</a:t>
            </a:r>
          </a:p>
          <a:p>
            <a:r>
              <a:rPr lang="en-GB" sz="2400" b="1" dirty="0"/>
              <a:t>Neat cutting</a:t>
            </a:r>
          </a:p>
          <a:p>
            <a:r>
              <a:rPr lang="en-GB" sz="2400" b="1" dirty="0" smtClean="0"/>
              <a:t>A clear link to Cassio </a:t>
            </a:r>
            <a:r>
              <a:rPr lang="en-GB" sz="2400" b="1" dirty="0" err="1" smtClean="0"/>
              <a:t>Vasconcellos</a:t>
            </a:r>
            <a:endParaRPr lang="en-GB" sz="2400" b="1" dirty="0" smtClean="0"/>
          </a:p>
          <a:p>
            <a:r>
              <a:rPr lang="en-GB" sz="2400" b="1" dirty="0" smtClean="0"/>
              <a:t>Repeated shape</a:t>
            </a:r>
          </a:p>
          <a:p>
            <a:r>
              <a:rPr lang="en-GB" sz="2400" b="1" dirty="0" smtClean="0"/>
              <a:t>Repeated lines</a:t>
            </a:r>
          </a:p>
        </p:txBody>
      </p:sp>
    </p:spTree>
    <p:extLst>
      <p:ext uri="{BB962C8B-B14F-4D97-AF65-F5344CB8AC3E}">
        <p14:creationId xmlns:p14="http://schemas.microsoft.com/office/powerpoint/2010/main" val="10602915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052736"/>
            <a:ext cx="6768752" cy="4524315"/>
          </a:xfrm>
          <a:prstGeom prst="rect">
            <a:avLst/>
          </a:prstGeom>
          <a:noFill/>
        </p:spPr>
        <p:txBody>
          <a:bodyPr wrap="square" rtlCol="0">
            <a:spAutoFit/>
          </a:bodyPr>
          <a:lstStyle/>
          <a:p>
            <a:r>
              <a:rPr lang="en-GB" sz="3600" dirty="0" smtClean="0"/>
              <a:t>Homework 4 -</a:t>
            </a:r>
          </a:p>
          <a:p>
            <a:r>
              <a:rPr lang="en-GB" sz="3600" dirty="0" smtClean="0"/>
              <a:t>Identify your </a:t>
            </a:r>
            <a:r>
              <a:rPr lang="en-GB" sz="3600" smtClean="0"/>
              <a:t>top </a:t>
            </a:r>
            <a:r>
              <a:rPr lang="en-GB" sz="3600"/>
              <a:t>5</a:t>
            </a:r>
            <a:r>
              <a:rPr lang="en-GB" sz="3600" smtClean="0"/>
              <a:t> </a:t>
            </a:r>
            <a:r>
              <a:rPr lang="en-GB" sz="3600" dirty="0" smtClean="0"/>
              <a:t>photos from the photoshoot and upload these to your website.</a:t>
            </a:r>
          </a:p>
          <a:p>
            <a:r>
              <a:rPr lang="en-GB" sz="3600" dirty="0" smtClean="0"/>
              <a:t>Write a description of why each one is successful and what you would want to change about that photograph.</a:t>
            </a:r>
            <a:endParaRPr lang="en-GB" sz="3600" dirty="0"/>
          </a:p>
        </p:txBody>
      </p:sp>
    </p:spTree>
    <p:extLst>
      <p:ext uri="{BB962C8B-B14F-4D97-AF65-F5344CB8AC3E}">
        <p14:creationId xmlns:p14="http://schemas.microsoft.com/office/powerpoint/2010/main" val="33931164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650" y="1294140"/>
            <a:ext cx="8570118" cy="3293209"/>
          </a:xfrm>
          <a:prstGeom prst="rect">
            <a:avLst/>
          </a:prstGeom>
          <a:solidFill>
            <a:schemeClr val="accent3">
              <a:lumMod val="60000"/>
              <a:lumOff val="40000"/>
            </a:schemeClr>
          </a:solidFill>
        </p:spPr>
        <p:txBody>
          <a:bodyPr wrap="square" rtlCol="0">
            <a:spAutoFit/>
          </a:bodyPr>
          <a:lstStyle/>
          <a:p>
            <a:r>
              <a:rPr lang="en-GB" sz="2600" dirty="0" smtClean="0"/>
              <a:t>In website make a title : </a:t>
            </a:r>
            <a:r>
              <a:rPr lang="en-GB" sz="2600" u="sng" dirty="0" smtClean="0"/>
              <a:t>My response to </a:t>
            </a:r>
            <a:r>
              <a:rPr lang="en-GB" sz="2600" u="sng" dirty="0" err="1" smtClean="0"/>
              <a:t>Vasconcellos</a:t>
            </a:r>
            <a:r>
              <a:rPr lang="en-GB" sz="2600" dirty="0" smtClean="0"/>
              <a:t>,</a:t>
            </a:r>
          </a:p>
          <a:p>
            <a:r>
              <a:rPr lang="en-GB" sz="2600" dirty="0"/>
              <a:t>D</a:t>
            </a:r>
            <a:r>
              <a:rPr lang="en-GB" sz="2600" dirty="0" smtClean="0"/>
              <a:t>rag </a:t>
            </a:r>
            <a:r>
              <a:rPr lang="en-GB" sz="2600" dirty="0"/>
              <a:t>in a gallery </a:t>
            </a:r>
            <a:r>
              <a:rPr lang="en-GB" sz="2600" dirty="0" smtClean="0"/>
              <a:t>and upload your images from photoshoot 2. </a:t>
            </a:r>
          </a:p>
          <a:p>
            <a:r>
              <a:rPr lang="en-GB" sz="2600" dirty="0" smtClean="0"/>
              <a:t>Make the gallery 5 columns, the image ratio ‘none’.</a:t>
            </a:r>
          </a:p>
          <a:p>
            <a:r>
              <a:rPr lang="en-GB" sz="2600" dirty="0"/>
              <a:t>Title: my top 5</a:t>
            </a:r>
          </a:p>
          <a:p>
            <a:r>
              <a:rPr lang="en-GB" sz="2600" dirty="0" smtClean="0"/>
              <a:t>Upload, as separate images, the best 5 that show line, shape and repetition. Write how the formal elements have been used in these.</a:t>
            </a:r>
          </a:p>
          <a:p>
            <a:endParaRPr lang="en-GB" sz="2600" dirty="0"/>
          </a:p>
        </p:txBody>
      </p:sp>
      <p:sp>
        <p:nvSpPr>
          <p:cNvPr id="3" name="TextBox 2"/>
          <p:cNvSpPr txBox="1"/>
          <p:nvPr/>
        </p:nvSpPr>
        <p:spPr>
          <a:xfrm>
            <a:off x="23838" y="15219"/>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demonstrate using formal elements of line, repetition and shape in abstract architecture</a:t>
            </a:r>
          </a:p>
        </p:txBody>
      </p:sp>
      <p:sp>
        <p:nvSpPr>
          <p:cNvPr id="4" name="TextBox 3"/>
          <p:cNvSpPr txBox="1"/>
          <p:nvPr/>
        </p:nvSpPr>
        <p:spPr>
          <a:xfrm>
            <a:off x="498650" y="5229200"/>
            <a:ext cx="7601742" cy="1384995"/>
          </a:xfrm>
          <a:prstGeom prst="rect">
            <a:avLst/>
          </a:prstGeom>
          <a:noFill/>
        </p:spPr>
        <p:txBody>
          <a:bodyPr wrap="square" rtlCol="0">
            <a:spAutoFit/>
          </a:bodyPr>
          <a:lstStyle/>
          <a:p>
            <a:r>
              <a:rPr lang="en-GB" sz="2800" dirty="0"/>
              <a:t>This will take some time so </a:t>
            </a:r>
            <a:r>
              <a:rPr lang="en-GB" sz="2800" dirty="0" smtClean="0"/>
              <a:t>continue with your collage </a:t>
            </a:r>
            <a:r>
              <a:rPr lang="en-GB" sz="2800" dirty="0"/>
              <a:t>while that loads. </a:t>
            </a:r>
          </a:p>
          <a:p>
            <a:endParaRPr lang="en-GB" sz="2800" dirty="0"/>
          </a:p>
        </p:txBody>
      </p:sp>
      <p:sp>
        <p:nvSpPr>
          <p:cNvPr id="5" name="TextBox 4"/>
          <p:cNvSpPr txBox="1"/>
          <p:nvPr/>
        </p:nvSpPr>
        <p:spPr>
          <a:xfrm>
            <a:off x="-10392" y="6484152"/>
            <a:ext cx="1259632" cy="369332"/>
          </a:xfrm>
          <a:prstGeom prst="rect">
            <a:avLst/>
          </a:prstGeom>
          <a:noFill/>
        </p:spPr>
        <p:txBody>
          <a:bodyPr wrap="square" rtlCol="0">
            <a:spAutoFit/>
          </a:bodyPr>
          <a:lstStyle/>
          <a:p>
            <a:r>
              <a:rPr lang="en-GB" dirty="0" smtClean="0"/>
              <a:t>Lesson 12</a:t>
            </a:r>
            <a:endParaRPr lang="en-GB" dirty="0"/>
          </a:p>
        </p:txBody>
      </p:sp>
    </p:spTree>
    <p:extLst>
      <p:ext uri="{BB962C8B-B14F-4D97-AF65-F5344CB8AC3E}">
        <p14:creationId xmlns:p14="http://schemas.microsoft.com/office/powerpoint/2010/main" val="28214593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269020"/>
            <a:ext cx="4302224" cy="2862322"/>
          </a:xfrm>
          <a:prstGeom prst="rect">
            <a:avLst/>
          </a:prstGeom>
          <a:solidFill>
            <a:schemeClr val="tx2">
              <a:lumMod val="40000"/>
              <a:lumOff val="60000"/>
            </a:schemeClr>
          </a:solidFill>
        </p:spPr>
        <p:txBody>
          <a:bodyPr wrap="square" rtlCol="0">
            <a:spAutoFit/>
          </a:bodyPr>
          <a:lstStyle/>
          <a:p>
            <a:r>
              <a:rPr lang="en-GB" sz="2000" b="1" u="sng" dirty="0" smtClean="0"/>
              <a:t>Refining my response to </a:t>
            </a:r>
            <a:r>
              <a:rPr lang="en-GB" sz="2000" b="1" u="sng" dirty="0" err="1" smtClean="0"/>
              <a:t>Vasconcellos</a:t>
            </a:r>
            <a:endParaRPr lang="en-GB" sz="2000" b="1" u="sng" dirty="0" smtClean="0"/>
          </a:p>
          <a:p>
            <a:r>
              <a:rPr lang="en-GB" sz="2000" b="1" dirty="0" smtClean="0"/>
              <a:t>Open your image in </a:t>
            </a:r>
            <a:r>
              <a:rPr lang="en-GB" sz="2000" b="1" dirty="0" err="1" smtClean="0"/>
              <a:t>photoshop</a:t>
            </a:r>
            <a:r>
              <a:rPr lang="en-GB" sz="2000" b="1" dirty="0" smtClean="0"/>
              <a:t>.</a:t>
            </a:r>
          </a:p>
          <a:p>
            <a:r>
              <a:rPr lang="en-GB" sz="2000" b="1" dirty="0" smtClean="0"/>
              <a:t>How can you make the pattern and colour more dominant?</a:t>
            </a:r>
          </a:p>
          <a:p>
            <a:r>
              <a:rPr lang="en-GB" sz="2000" b="1" dirty="0" smtClean="0"/>
              <a:t>Edit your images </a:t>
            </a:r>
          </a:p>
          <a:p>
            <a:r>
              <a:rPr lang="en-GB" sz="2000" b="1" dirty="0" smtClean="0"/>
              <a:t>Save each stage so </a:t>
            </a:r>
            <a:r>
              <a:rPr lang="en-GB" sz="2000" b="1" dirty="0"/>
              <a:t>you can then write why you have </a:t>
            </a:r>
            <a:r>
              <a:rPr lang="en-GB" sz="2000" b="1" dirty="0" smtClean="0"/>
              <a:t>edited.</a:t>
            </a:r>
            <a:endParaRPr lang="en-GB" sz="2000" b="1" dirty="0"/>
          </a:p>
          <a:p>
            <a:r>
              <a:rPr lang="en-GB" sz="2000" b="1" dirty="0" smtClean="0"/>
              <a:t>Upload as an image on </a:t>
            </a:r>
            <a:r>
              <a:rPr lang="en-GB" sz="2000" b="1" dirty="0" err="1" smtClean="0"/>
              <a:t>weebly</a:t>
            </a:r>
            <a:endParaRPr lang="en-GB" sz="2000" b="1" dirty="0" smtClean="0"/>
          </a:p>
          <a:p>
            <a:r>
              <a:rPr lang="en-GB" sz="2000" b="1" dirty="0" smtClean="0"/>
              <a:t>Add a text box for each stage</a:t>
            </a:r>
          </a:p>
        </p:txBody>
      </p:sp>
      <p:sp>
        <p:nvSpPr>
          <p:cNvPr id="7" name="TextBox 6"/>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demonstrate formal elements of photography</a:t>
            </a:r>
          </a:p>
          <a:p>
            <a:r>
              <a:rPr lang="en-GB" b="1" dirty="0" smtClean="0"/>
              <a:t>To be able to manipulate your photograph to show an influence from Cassio </a:t>
            </a:r>
            <a:r>
              <a:rPr lang="en-GB" b="1" dirty="0" err="1" smtClean="0"/>
              <a:t>Vasconcellos</a:t>
            </a:r>
            <a:endParaRPr lang="en-GB" b="1" dirty="0" smtClean="0"/>
          </a:p>
        </p:txBody>
      </p:sp>
      <p:pic>
        <p:nvPicPr>
          <p:cNvPr id="10" name="Picture 9" descr="http://www.catalogodasartes.com.br/Upload/@Obras/Andr%C3%A9a%20Martins%20da%20Silva%5C%7B9F8097F8-9856-4715-89D2-10894FF73BA5%7D_cassiovasconcellos01Sim%20Galeria.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73" y="719639"/>
            <a:ext cx="1608698" cy="16637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76864" y="6488668"/>
            <a:ext cx="1259632" cy="369332"/>
          </a:xfrm>
          <a:prstGeom prst="rect">
            <a:avLst/>
          </a:prstGeom>
          <a:noFill/>
        </p:spPr>
        <p:txBody>
          <a:bodyPr wrap="square" rtlCol="0">
            <a:spAutoFit/>
          </a:bodyPr>
          <a:lstStyle/>
          <a:p>
            <a:r>
              <a:rPr lang="en-GB" dirty="0" smtClean="0"/>
              <a:t>Lesson 13</a:t>
            </a:r>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9892" y="760393"/>
            <a:ext cx="3222408" cy="214290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0191" y="4854449"/>
            <a:ext cx="3293809" cy="198452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0191" y="673296"/>
            <a:ext cx="3272909" cy="217648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7349" y="2903295"/>
            <a:ext cx="3005684" cy="1998780"/>
          </a:xfrm>
          <a:prstGeom prst="rect">
            <a:avLst/>
          </a:prstGeom>
        </p:spPr>
      </p:pic>
    </p:spTree>
    <p:extLst>
      <p:ext uri="{BB962C8B-B14F-4D97-AF65-F5344CB8AC3E}">
        <p14:creationId xmlns:p14="http://schemas.microsoft.com/office/powerpoint/2010/main" val="41055735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6965"/>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demonstrate formal elements of shape, line and repetition.</a:t>
            </a:r>
          </a:p>
          <a:p>
            <a:r>
              <a:rPr lang="en-GB" b="1" dirty="0"/>
              <a:t>T</a:t>
            </a:r>
            <a:r>
              <a:rPr lang="en-GB" b="1" dirty="0" smtClean="0"/>
              <a:t>o be able to manipulate your photograph to show an influence from Cassio </a:t>
            </a:r>
            <a:r>
              <a:rPr lang="en-GB" b="1" dirty="0" err="1" smtClean="0"/>
              <a:t>Vasconcellos</a:t>
            </a:r>
            <a:endParaRPr lang="en-GB" b="1" dirty="0" smtClean="0"/>
          </a:p>
        </p:txBody>
      </p:sp>
      <p:pic>
        <p:nvPicPr>
          <p:cNvPr id="8" name="Picture 2" descr="http://edgblogs.s3.amazonaws.com/centroavante/files/2010/10/CassioVasconcellos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926" y="852545"/>
            <a:ext cx="1608698" cy="16725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catalogodasartes.com.br/Upload/@Obras/Andr%C3%A9a%20Martins%20da%20Silva%5C%7B9F8097F8-9856-4715-89D2-10894FF73BA5%7D_cassiovasconcellos01Sim%20Galeri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2189" y="869730"/>
            <a:ext cx="1608698" cy="166373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1179419" y="2548971"/>
            <a:ext cx="2970584" cy="1440160"/>
          </a:xfrm>
          <a:prstGeom prst="rightArrow">
            <a:avLst>
              <a:gd name="adj1" fmla="val 71894"/>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Cut and stick your photographs into a new composition </a:t>
            </a:r>
            <a:endParaRPr lang="en-GB" b="1" dirty="0">
              <a:solidFill>
                <a:schemeClr val="tx1"/>
              </a:solidFill>
            </a:endParaRPr>
          </a:p>
        </p:txBody>
      </p:sp>
      <p:sp>
        <p:nvSpPr>
          <p:cNvPr id="12" name="TextBox 11"/>
          <p:cNvSpPr txBox="1"/>
          <p:nvPr/>
        </p:nvSpPr>
        <p:spPr>
          <a:xfrm>
            <a:off x="4518248" y="4925384"/>
            <a:ext cx="4632598" cy="1938992"/>
          </a:xfrm>
          <a:prstGeom prst="rect">
            <a:avLst/>
          </a:prstGeom>
          <a:solidFill>
            <a:srgbClr val="92D050"/>
          </a:solidFill>
        </p:spPr>
        <p:txBody>
          <a:bodyPr wrap="square" rtlCol="0">
            <a:spAutoFit/>
          </a:bodyPr>
          <a:lstStyle/>
          <a:p>
            <a:r>
              <a:rPr lang="en-GB" sz="2400" b="1" dirty="0" smtClean="0"/>
              <a:t>I am looking for:</a:t>
            </a:r>
          </a:p>
          <a:p>
            <a:r>
              <a:rPr lang="en-GB" sz="2400" b="1" dirty="0"/>
              <a:t>Neat cutting</a:t>
            </a:r>
          </a:p>
          <a:p>
            <a:r>
              <a:rPr lang="en-GB" sz="2400" b="1" dirty="0" smtClean="0"/>
              <a:t>A clear link to Cassio </a:t>
            </a:r>
            <a:r>
              <a:rPr lang="en-GB" sz="2400" b="1" dirty="0" err="1" smtClean="0"/>
              <a:t>Vasconcellos</a:t>
            </a:r>
            <a:endParaRPr lang="en-GB" sz="2400" b="1" dirty="0" smtClean="0"/>
          </a:p>
          <a:p>
            <a:r>
              <a:rPr lang="en-GB" sz="2400" b="1" dirty="0" smtClean="0"/>
              <a:t>Repeated shape</a:t>
            </a:r>
          </a:p>
          <a:p>
            <a:r>
              <a:rPr lang="en-GB" sz="2400" b="1" dirty="0" smtClean="0"/>
              <a:t>Repeated lines</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347" y="4221088"/>
            <a:ext cx="3005684" cy="199878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4658" y="1075791"/>
            <a:ext cx="4631838" cy="3361321"/>
          </a:xfrm>
          <a:prstGeom prst="rect">
            <a:avLst/>
          </a:prstGeom>
        </p:spPr>
      </p:pic>
    </p:spTree>
    <p:extLst>
      <p:ext uri="{BB962C8B-B14F-4D97-AF65-F5344CB8AC3E}">
        <p14:creationId xmlns:p14="http://schemas.microsoft.com/office/powerpoint/2010/main" val="38047730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Research Laura </a:t>
            </a:r>
            <a:r>
              <a:rPr lang="en-GB" dirty="0" err="1" smtClean="0"/>
              <a:t>Letinsky</a:t>
            </a:r>
            <a:r>
              <a:rPr lang="en-GB" dirty="0" smtClean="0"/>
              <a:t>. Collect 4 images of her still life photographs of nature </a:t>
            </a:r>
          </a:p>
          <a:p>
            <a:r>
              <a:rPr lang="en-GB" dirty="0" smtClean="0"/>
              <a:t>Upload these onto your </a:t>
            </a:r>
            <a:r>
              <a:rPr lang="en-GB" dirty="0" err="1" smtClean="0"/>
              <a:t>weebly</a:t>
            </a:r>
            <a:r>
              <a:rPr lang="en-GB" dirty="0" smtClean="0"/>
              <a:t> site.</a:t>
            </a:r>
          </a:p>
          <a:p>
            <a:r>
              <a:rPr lang="en-GB" dirty="0"/>
              <a:t>Upload you favourite </a:t>
            </a:r>
            <a:r>
              <a:rPr lang="en-GB" dirty="0" err="1"/>
              <a:t>Letinsky</a:t>
            </a:r>
            <a:r>
              <a:rPr lang="en-GB" dirty="0"/>
              <a:t> photo and write about why you like it. Remember to use the formal elements and key words in your writing. </a:t>
            </a:r>
            <a:endParaRPr lang="en-GB" dirty="0" smtClean="0"/>
          </a:p>
          <a:p>
            <a:r>
              <a:rPr lang="en-GB" dirty="0" smtClean="0"/>
              <a:t>There is an example on the </a:t>
            </a:r>
            <a:r>
              <a:rPr lang="en-GB" dirty="0" err="1" smtClean="0"/>
              <a:t>ush</a:t>
            </a:r>
            <a:r>
              <a:rPr lang="en-GB" dirty="0" smtClean="0"/>
              <a:t> website to help you </a:t>
            </a:r>
            <a:r>
              <a:rPr lang="en-GB" dirty="0" smtClean="0">
                <a:hlinkClick r:id="rId2"/>
              </a:rPr>
              <a:t>www.ushphotographygcse.weebly.com</a:t>
            </a:r>
            <a:endParaRPr lang="en-GB" dirty="0" smtClean="0"/>
          </a:p>
          <a:p>
            <a:r>
              <a:rPr lang="en-GB" dirty="0" smtClean="0"/>
              <a:t>Due in 13</a:t>
            </a:r>
            <a:r>
              <a:rPr lang="en-GB" baseline="30000" dirty="0" smtClean="0"/>
              <a:t>th</a:t>
            </a:r>
            <a:r>
              <a:rPr lang="en-GB" dirty="0" smtClean="0"/>
              <a:t> October</a:t>
            </a:r>
            <a:endParaRPr lang="en-GB" dirty="0"/>
          </a:p>
          <a:p>
            <a:endParaRPr lang="en-GB" dirty="0" smtClean="0"/>
          </a:p>
          <a:p>
            <a:endParaRPr lang="en-GB" dirty="0" smtClean="0"/>
          </a:p>
        </p:txBody>
      </p:sp>
    </p:spTree>
    <p:extLst>
      <p:ext uri="{BB962C8B-B14F-4D97-AF65-F5344CB8AC3E}">
        <p14:creationId xmlns:p14="http://schemas.microsoft.com/office/powerpoint/2010/main" val="12868955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24744"/>
            <a:ext cx="2548288" cy="321753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21" y="4666531"/>
            <a:ext cx="2573652" cy="187117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7559" y="395920"/>
            <a:ext cx="3194516" cy="212156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3458" y="4149080"/>
            <a:ext cx="3650542" cy="247837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3768" y="1700808"/>
            <a:ext cx="3783693" cy="244827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7817" y="4582902"/>
            <a:ext cx="2395594" cy="2038433"/>
          </a:xfrm>
          <a:prstGeom prst="rect">
            <a:avLst/>
          </a:prstGeom>
        </p:spPr>
      </p:pic>
      <p:sp>
        <p:nvSpPr>
          <p:cNvPr id="8" name="Rounded Rectangle 7"/>
          <p:cNvSpPr/>
          <p:nvPr/>
        </p:nvSpPr>
        <p:spPr>
          <a:xfrm>
            <a:off x="6347779" y="2636912"/>
            <a:ext cx="2664296" cy="1417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Laura </a:t>
            </a:r>
            <a:r>
              <a:rPr lang="en-GB" sz="3600" dirty="0" err="1" smtClean="0"/>
              <a:t>Letinsky</a:t>
            </a:r>
            <a:endParaRPr lang="en-GB" sz="3600" dirty="0"/>
          </a:p>
        </p:txBody>
      </p:sp>
      <p:sp>
        <p:nvSpPr>
          <p:cNvPr id="9" name="Rounded Rectangle 8"/>
          <p:cNvSpPr/>
          <p:nvPr/>
        </p:nvSpPr>
        <p:spPr>
          <a:xfrm>
            <a:off x="117849" y="116632"/>
            <a:ext cx="3099501" cy="80692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Formal elements in a composition</a:t>
            </a:r>
            <a:endParaRPr lang="en-GB" sz="2800" dirty="0"/>
          </a:p>
        </p:txBody>
      </p:sp>
    </p:spTree>
    <p:extLst>
      <p:ext uri="{BB962C8B-B14F-4D97-AF65-F5344CB8AC3E}">
        <p14:creationId xmlns:p14="http://schemas.microsoft.com/office/powerpoint/2010/main" val="3711970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549275"/>
            <a:ext cx="8642350" cy="5975350"/>
          </a:xfrm>
        </p:spPr>
        <p:txBody>
          <a:bodyPr/>
          <a:lstStyle/>
          <a:p>
            <a:pPr eaLnBrk="1" hangingPunct="1">
              <a:buFont typeface="Arial" charset="0"/>
              <a:buNone/>
            </a:pPr>
            <a:r>
              <a:rPr lang="en-GB" b="1" u="sng" dirty="0" smtClean="0"/>
              <a:t>AO4 – 20 marks</a:t>
            </a:r>
            <a:endParaRPr lang="en-GB" dirty="0" smtClean="0"/>
          </a:p>
          <a:p>
            <a:r>
              <a:rPr lang="en-US" dirty="0"/>
              <a:t>Present a personal, informed and meaningful response demonstrating analytical and critical understanding, </a:t>
            </a:r>
            <a:r>
              <a:rPr lang="en-US" dirty="0" smtClean="0"/>
              <a:t>realizing </a:t>
            </a:r>
            <a:r>
              <a:rPr lang="en-US" dirty="0"/>
              <a:t>intentions and making connections between visual or other elements</a:t>
            </a:r>
            <a:endParaRPr lang="en-GB" dirty="0" smtClean="0"/>
          </a:p>
          <a:p>
            <a:pPr eaLnBrk="1" hangingPunct="1">
              <a:buFont typeface="Arial" charset="0"/>
              <a:buNone/>
            </a:pPr>
            <a:r>
              <a:rPr lang="en-GB" b="1" i="1" u="sng" dirty="0" smtClean="0"/>
              <a:t>Student speak:</a:t>
            </a:r>
            <a:r>
              <a:rPr lang="en-GB" i="1" dirty="0" smtClean="0"/>
              <a:t> </a:t>
            </a:r>
          </a:p>
          <a:p>
            <a:r>
              <a:rPr lang="en-GB" i="1" dirty="0" smtClean="0"/>
              <a:t>Present a final piece that shows links to all you preparation work. You will be able to see the influence of other photographers and that you have changed and improved your work making it personal and unique.</a:t>
            </a:r>
          </a:p>
          <a:p>
            <a:pPr marL="0" indent="0" eaLnBrk="1" hangingPunct="1">
              <a:buNone/>
            </a:pPr>
            <a:endParaRPr lang="en-GB" dirty="0" smtClean="0"/>
          </a:p>
        </p:txBody>
      </p:sp>
    </p:spTree>
    <p:extLst>
      <p:ext uri="{BB962C8B-B14F-4D97-AF65-F5344CB8AC3E}">
        <p14:creationId xmlns:p14="http://schemas.microsoft.com/office/powerpoint/2010/main" val="2162859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auraletinsky.com/media/05.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7504574" cy="5459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776166"/>
            <a:ext cx="3816424" cy="523220"/>
          </a:xfrm>
          <a:prstGeom prst="rect">
            <a:avLst/>
          </a:prstGeom>
          <a:noFill/>
        </p:spPr>
        <p:txBody>
          <a:bodyPr wrap="square" rtlCol="0">
            <a:spAutoFit/>
          </a:bodyPr>
          <a:lstStyle/>
          <a:p>
            <a:r>
              <a:rPr lang="en-GB" sz="2800" dirty="0" smtClean="0">
                <a:latin typeface="Adobe Heiti Std R" pitchFamily="34" charset="-128"/>
                <a:ea typeface="Adobe Heiti Std R" pitchFamily="34" charset="-128"/>
              </a:rPr>
              <a:t>Laura </a:t>
            </a:r>
            <a:r>
              <a:rPr lang="en-GB" sz="2800" dirty="0" err="1" smtClean="0">
                <a:latin typeface="Adobe Heiti Std R" pitchFamily="34" charset="-128"/>
                <a:ea typeface="Adobe Heiti Std R" pitchFamily="34" charset="-128"/>
              </a:rPr>
              <a:t>Letinsky</a:t>
            </a:r>
            <a:endParaRPr lang="en-GB" sz="2800" dirty="0">
              <a:latin typeface="Adobe Heiti Std R" pitchFamily="34" charset="-128"/>
              <a:ea typeface="Adobe Heiti Std R" pitchFamily="34" charset="-128"/>
            </a:endParaRPr>
          </a:p>
        </p:txBody>
      </p:sp>
      <p:sp>
        <p:nvSpPr>
          <p:cNvPr id="4" name="TextBox 3"/>
          <p:cNvSpPr txBox="1"/>
          <p:nvPr/>
        </p:nvSpPr>
        <p:spPr>
          <a:xfrm>
            <a:off x="23838" y="24867"/>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comment on the work of a photographer using key words and my opinion. </a:t>
            </a:r>
          </a:p>
        </p:txBody>
      </p:sp>
      <p:sp>
        <p:nvSpPr>
          <p:cNvPr id="3" name="Right Arrow 2"/>
          <p:cNvSpPr/>
          <p:nvPr/>
        </p:nvSpPr>
        <p:spPr>
          <a:xfrm>
            <a:off x="395536" y="3998586"/>
            <a:ext cx="4320480" cy="2526758"/>
          </a:xfrm>
          <a:prstGeom prst="rightArrow">
            <a:avLst>
              <a:gd name="adj1" fmla="val 5810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Create a title on your website Formal Elements in a composition</a:t>
            </a:r>
          </a:p>
          <a:p>
            <a:pPr algn="ctr"/>
            <a:r>
              <a:rPr lang="en-GB" dirty="0" smtClean="0"/>
              <a:t>Laura </a:t>
            </a:r>
            <a:r>
              <a:rPr lang="en-GB" dirty="0" err="1" smtClean="0"/>
              <a:t>Letinsky</a:t>
            </a:r>
            <a:r>
              <a:rPr lang="en-GB" dirty="0" smtClean="0"/>
              <a:t>.</a:t>
            </a:r>
          </a:p>
          <a:p>
            <a:pPr algn="ctr"/>
            <a:r>
              <a:rPr lang="en-GB" dirty="0" smtClean="0"/>
              <a:t>Upload your homework images into a gallery.</a:t>
            </a:r>
            <a:endParaRPr lang="en-GB" dirty="0"/>
          </a:p>
        </p:txBody>
      </p:sp>
    </p:spTree>
    <p:extLst>
      <p:ext uri="{BB962C8B-B14F-4D97-AF65-F5344CB8AC3E}">
        <p14:creationId xmlns:p14="http://schemas.microsoft.com/office/powerpoint/2010/main" val="335666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303magazine.com/wp-content/uploads/2012/10/Letinsky-Laura-Untitled-64-2002-peach-hol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980728"/>
            <a:ext cx="8001000" cy="5314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4867"/>
            <a:ext cx="9144000"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analyse the composition of a photograph using rule of thirds.</a:t>
            </a:r>
          </a:p>
        </p:txBody>
      </p:sp>
    </p:spTree>
    <p:extLst>
      <p:ext uri="{BB962C8B-B14F-4D97-AF65-F5344CB8AC3E}">
        <p14:creationId xmlns:p14="http://schemas.microsoft.com/office/powerpoint/2010/main" val="31152690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Rule of Thirds grid</a:t>
            </a:r>
            <a:endParaRPr lang="en-GB" dirty="0"/>
          </a:p>
        </p:txBody>
      </p:sp>
      <p:sp>
        <p:nvSpPr>
          <p:cNvPr id="6" name="TextBox 5"/>
          <p:cNvSpPr txBox="1"/>
          <p:nvPr/>
        </p:nvSpPr>
        <p:spPr>
          <a:xfrm>
            <a:off x="179512" y="2060848"/>
            <a:ext cx="4968552" cy="2862322"/>
          </a:xfrm>
          <a:prstGeom prst="rect">
            <a:avLst/>
          </a:prstGeom>
          <a:noFill/>
        </p:spPr>
        <p:txBody>
          <a:bodyPr wrap="square" rtlCol="0">
            <a:spAutoFit/>
          </a:bodyPr>
          <a:lstStyle/>
          <a:p>
            <a:r>
              <a:rPr lang="en-GB" sz="2000" dirty="0" smtClean="0"/>
              <a:t>The rule of thirds is a compositional device that suggests your photographs will look better if you place the main subject off centre within the frame. Most digital cameras have a </a:t>
            </a:r>
            <a:r>
              <a:rPr lang="en-GB" sz="2000" b="1" dirty="0" smtClean="0"/>
              <a:t>rule of thirds</a:t>
            </a:r>
            <a:r>
              <a:rPr lang="en-GB" sz="2000" dirty="0" smtClean="0"/>
              <a:t> grid that can be overlaid on the viewfinder. The idea is that when you are </a:t>
            </a:r>
            <a:r>
              <a:rPr lang="en-GB" sz="2000" b="1" dirty="0" smtClean="0"/>
              <a:t>composing</a:t>
            </a:r>
            <a:r>
              <a:rPr lang="en-GB" sz="2000" dirty="0" smtClean="0"/>
              <a:t> your image, you use the grid as a guide to position the elements.</a:t>
            </a:r>
          </a:p>
          <a:p>
            <a:endParaRPr lang="en-GB" sz="2000" dirty="0"/>
          </a:p>
        </p:txBody>
      </p:sp>
      <p:pic>
        <p:nvPicPr>
          <p:cNvPr id="8" name="Picture 7" descr="beach.jpg"/>
          <p:cNvPicPr>
            <a:picLocks noChangeAspect="1"/>
          </p:cNvPicPr>
          <p:nvPr/>
        </p:nvPicPr>
        <p:blipFill>
          <a:blip r:embed="rId2" cstate="print"/>
          <a:stretch>
            <a:fillRect/>
          </a:stretch>
        </p:blipFill>
        <p:spPr>
          <a:xfrm>
            <a:off x="5508104" y="1700807"/>
            <a:ext cx="3168352" cy="4732969"/>
          </a:xfrm>
          <a:prstGeom prst="rect">
            <a:avLst/>
          </a:prstGeom>
        </p:spPr>
      </p:pic>
      <p:pic>
        <p:nvPicPr>
          <p:cNvPr id="5" name="Picture 4" descr="thirds.gif"/>
          <p:cNvPicPr>
            <a:picLocks noChangeAspect="1"/>
          </p:cNvPicPr>
          <p:nvPr/>
        </p:nvPicPr>
        <p:blipFill>
          <a:blip r:embed="rId3" cstate="print"/>
          <a:stretch>
            <a:fillRect/>
          </a:stretch>
        </p:blipFill>
        <p:spPr>
          <a:xfrm>
            <a:off x="5508104" y="1700808"/>
            <a:ext cx="3168352" cy="4680520"/>
          </a:xfrm>
          <a:prstGeom prst="rect">
            <a:avLst/>
          </a:prstGeom>
        </p:spPr>
      </p:pic>
      <p:pic>
        <p:nvPicPr>
          <p:cNvPr id="9" name="Picture 8" descr="beach.jpg"/>
          <p:cNvPicPr>
            <a:picLocks noChangeAspect="1"/>
          </p:cNvPicPr>
          <p:nvPr/>
        </p:nvPicPr>
        <p:blipFill>
          <a:blip r:embed="rId2" cstate="print"/>
          <a:stretch>
            <a:fillRect/>
          </a:stretch>
        </p:blipFill>
        <p:spPr>
          <a:xfrm>
            <a:off x="611560" y="4768705"/>
            <a:ext cx="1224136" cy="1828647"/>
          </a:xfrm>
          <a:prstGeom prst="rect">
            <a:avLst/>
          </a:prstGeom>
        </p:spPr>
      </p:pic>
      <p:sp>
        <p:nvSpPr>
          <p:cNvPr id="10" name="TextBox 9"/>
          <p:cNvSpPr txBox="1"/>
          <p:nvPr/>
        </p:nvSpPr>
        <p:spPr>
          <a:xfrm>
            <a:off x="2123728" y="4869160"/>
            <a:ext cx="3168352" cy="1231106"/>
          </a:xfrm>
          <a:prstGeom prst="rect">
            <a:avLst/>
          </a:prstGeom>
          <a:noFill/>
        </p:spPr>
        <p:txBody>
          <a:bodyPr wrap="square" rtlCol="0">
            <a:spAutoFit/>
          </a:bodyPr>
          <a:lstStyle/>
          <a:p>
            <a:r>
              <a:rPr lang="en-GB" dirty="0" smtClean="0"/>
              <a:t>Notice how the horizon is positioned on the top grid line and the </a:t>
            </a:r>
            <a:r>
              <a:rPr lang="en-GB" sz="2000" dirty="0" smtClean="0"/>
              <a:t>house</a:t>
            </a:r>
            <a:r>
              <a:rPr lang="en-GB" dirty="0" smtClean="0"/>
              <a:t> sits at an intersection point.</a:t>
            </a:r>
            <a:endParaRPr lang="en-GB" dirty="0"/>
          </a:p>
        </p:txBody>
      </p:sp>
      <p:cxnSp>
        <p:nvCxnSpPr>
          <p:cNvPr id="12" name="Straight Arrow Connector 11"/>
          <p:cNvCxnSpPr/>
          <p:nvPr/>
        </p:nvCxnSpPr>
        <p:spPr>
          <a:xfrm flipV="1">
            <a:off x="4932040" y="3356992"/>
            <a:ext cx="1512168" cy="18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24867"/>
            <a:ext cx="9144000"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analyse the composition of a photograph using rule of thirds.</a:t>
            </a:r>
          </a:p>
        </p:txBody>
      </p:sp>
    </p:spTree>
    <p:extLst>
      <p:ext uri="{BB962C8B-B14F-4D97-AF65-F5344CB8AC3E}">
        <p14:creationId xmlns:p14="http://schemas.microsoft.com/office/powerpoint/2010/main" val="29433562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Historical Context</a:t>
            </a:r>
            <a:endParaRPr lang="en-GB" dirty="0"/>
          </a:p>
        </p:txBody>
      </p:sp>
      <p:sp>
        <p:nvSpPr>
          <p:cNvPr id="6" name="TextBox 5"/>
          <p:cNvSpPr txBox="1"/>
          <p:nvPr/>
        </p:nvSpPr>
        <p:spPr>
          <a:xfrm>
            <a:off x="395536" y="1844824"/>
            <a:ext cx="5040560" cy="1754326"/>
          </a:xfrm>
          <a:prstGeom prst="rect">
            <a:avLst/>
          </a:prstGeom>
          <a:noFill/>
        </p:spPr>
        <p:txBody>
          <a:bodyPr wrap="square" rtlCol="0">
            <a:spAutoFit/>
          </a:bodyPr>
          <a:lstStyle/>
          <a:p>
            <a:r>
              <a:rPr lang="en-GB" dirty="0" smtClean="0"/>
              <a:t>The rule of thirds is a simplified version of the </a:t>
            </a:r>
            <a:r>
              <a:rPr lang="en-GB" b="1" dirty="0" smtClean="0"/>
              <a:t>golden ratio</a:t>
            </a:r>
            <a:r>
              <a:rPr lang="en-GB" dirty="0" smtClean="0"/>
              <a:t>, a classical compositional aid that is found in nature.</a:t>
            </a:r>
          </a:p>
          <a:p>
            <a:endParaRPr lang="en-GB" dirty="0" smtClean="0"/>
          </a:p>
          <a:p>
            <a:r>
              <a:rPr lang="en-GB" dirty="0" smtClean="0"/>
              <a:t>Artists throughout history have looked for ways to assist them in composing their images.</a:t>
            </a:r>
            <a:endParaRPr lang="en-GB" dirty="0"/>
          </a:p>
        </p:txBody>
      </p:sp>
      <p:pic>
        <p:nvPicPr>
          <p:cNvPr id="6146" name="Picture 2" descr="http://www.philnortheast.com/aviewfinderdarkly/cameratechniques/images/Turner.jpg"/>
          <p:cNvPicPr>
            <a:picLocks noChangeAspect="1" noChangeArrowheads="1"/>
          </p:cNvPicPr>
          <p:nvPr/>
        </p:nvPicPr>
        <p:blipFill>
          <a:blip r:embed="rId2" cstate="print"/>
          <a:srcRect/>
          <a:stretch>
            <a:fillRect/>
          </a:stretch>
        </p:blipFill>
        <p:spPr bwMode="auto">
          <a:xfrm>
            <a:off x="5436096" y="1700808"/>
            <a:ext cx="3333750" cy="2476500"/>
          </a:xfrm>
          <a:prstGeom prst="rect">
            <a:avLst/>
          </a:prstGeom>
          <a:noFill/>
        </p:spPr>
      </p:pic>
      <p:pic>
        <p:nvPicPr>
          <p:cNvPr id="6148" name="Picture 4" descr="http://willkempartschool.com/wp-content/uploads/2011/07/chardin-rule-of-3.jpg"/>
          <p:cNvPicPr>
            <a:picLocks noChangeAspect="1" noChangeArrowheads="1"/>
          </p:cNvPicPr>
          <p:nvPr/>
        </p:nvPicPr>
        <p:blipFill>
          <a:blip r:embed="rId3" cstate="print"/>
          <a:srcRect/>
          <a:stretch>
            <a:fillRect/>
          </a:stretch>
        </p:blipFill>
        <p:spPr bwMode="auto">
          <a:xfrm>
            <a:off x="971600" y="3861048"/>
            <a:ext cx="3528392" cy="2848375"/>
          </a:xfrm>
          <a:prstGeom prst="rect">
            <a:avLst/>
          </a:prstGeom>
          <a:noFill/>
        </p:spPr>
      </p:pic>
      <p:sp>
        <p:nvSpPr>
          <p:cNvPr id="9" name="TextBox 8"/>
          <p:cNvSpPr txBox="1"/>
          <p:nvPr/>
        </p:nvSpPr>
        <p:spPr>
          <a:xfrm>
            <a:off x="4932040" y="4581128"/>
            <a:ext cx="3960440" cy="1477328"/>
          </a:xfrm>
          <a:prstGeom prst="rect">
            <a:avLst/>
          </a:prstGeom>
          <a:noFill/>
        </p:spPr>
        <p:txBody>
          <a:bodyPr wrap="square" rtlCol="0">
            <a:spAutoFit/>
          </a:bodyPr>
          <a:lstStyle/>
          <a:p>
            <a:r>
              <a:rPr lang="en-GB" dirty="0" smtClean="0"/>
              <a:t>Although we call it the </a:t>
            </a:r>
            <a:r>
              <a:rPr lang="en-GB" b="1" i="1" dirty="0" smtClean="0"/>
              <a:t>Rule of Thirds</a:t>
            </a:r>
            <a:r>
              <a:rPr lang="en-GB" dirty="0" smtClean="0"/>
              <a:t> it is more of a guide. By taking photographs that are divided into three sections you create images that are more visually interesting.</a:t>
            </a:r>
            <a:endParaRPr lang="en-GB" dirty="0"/>
          </a:p>
        </p:txBody>
      </p:sp>
      <p:sp>
        <p:nvSpPr>
          <p:cNvPr id="8" name="TextBox 7"/>
          <p:cNvSpPr txBox="1"/>
          <p:nvPr/>
        </p:nvSpPr>
        <p:spPr>
          <a:xfrm>
            <a:off x="0" y="24867"/>
            <a:ext cx="9144000"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analyse the composition of a photograph using rule of thirds.</a:t>
            </a:r>
          </a:p>
        </p:txBody>
      </p:sp>
    </p:spTree>
    <p:extLst>
      <p:ext uri="{BB962C8B-B14F-4D97-AF65-F5344CB8AC3E}">
        <p14:creationId xmlns:p14="http://schemas.microsoft.com/office/powerpoint/2010/main" val="39092780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SC_3690.JPG"/>
          <p:cNvPicPr>
            <a:picLocks noChangeAspect="1"/>
          </p:cNvPicPr>
          <p:nvPr/>
        </p:nvPicPr>
        <p:blipFill>
          <a:blip r:embed="rId2" cstate="print"/>
          <a:stretch>
            <a:fillRect/>
          </a:stretch>
        </p:blipFill>
        <p:spPr>
          <a:xfrm rot="5400000">
            <a:off x="4061993" y="2642864"/>
            <a:ext cx="4392488" cy="2940426"/>
          </a:xfrm>
          <a:prstGeom prst="rect">
            <a:avLst/>
          </a:prstGeom>
        </p:spPr>
      </p:pic>
      <p:sp>
        <p:nvSpPr>
          <p:cNvPr id="3" name="Title 2"/>
          <p:cNvSpPr>
            <a:spLocks noGrp="1"/>
          </p:cNvSpPr>
          <p:nvPr>
            <p:ph type="title"/>
          </p:nvPr>
        </p:nvSpPr>
        <p:spPr/>
        <p:txBody>
          <a:bodyPr/>
          <a:lstStyle/>
          <a:p>
            <a:r>
              <a:rPr lang="en-GB" dirty="0" smtClean="0"/>
              <a:t>Some Examples</a:t>
            </a:r>
            <a:endParaRPr lang="en-GB" dirty="0"/>
          </a:p>
        </p:txBody>
      </p:sp>
      <p:pic>
        <p:nvPicPr>
          <p:cNvPr id="9" name="Picture 8" descr="coaster1.jpg"/>
          <p:cNvPicPr>
            <a:picLocks noChangeAspect="1"/>
          </p:cNvPicPr>
          <p:nvPr/>
        </p:nvPicPr>
        <p:blipFill>
          <a:blip r:embed="rId3" cstate="print"/>
          <a:stretch>
            <a:fillRect/>
          </a:stretch>
        </p:blipFill>
        <p:spPr>
          <a:xfrm>
            <a:off x="960581" y="1916832"/>
            <a:ext cx="2891339" cy="4413600"/>
          </a:xfrm>
          <a:prstGeom prst="rect">
            <a:avLst/>
          </a:prstGeom>
        </p:spPr>
      </p:pic>
      <p:graphicFrame>
        <p:nvGraphicFramePr>
          <p:cNvPr id="10" name="Table 9"/>
          <p:cNvGraphicFramePr>
            <a:graphicFrameLocks noGrp="1"/>
          </p:cNvGraphicFramePr>
          <p:nvPr/>
        </p:nvGraphicFramePr>
        <p:xfrm>
          <a:off x="960582" y="1916832"/>
          <a:ext cx="2880321" cy="4392489"/>
        </p:xfrm>
        <a:graphic>
          <a:graphicData uri="http://schemas.openxmlformats.org/drawingml/2006/table">
            <a:tbl>
              <a:tblPr firstRow="1" bandRow="1">
                <a:tableStyleId>{BC89EF96-8CEA-46FF-86C4-4CE0E7609802}</a:tableStyleId>
              </a:tblPr>
              <a:tblGrid>
                <a:gridCol w="960107"/>
                <a:gridCol w="960107"/>
                <a:gridCol w="960107"/>
              </a:tblGrid>
              <a:tr h="1464163">
                <a:tc>
                  <a:txBody>
                    <a:bodyPr/>
                    <a:lstStyle/>
                    <a:p>
                      <a:endParaRPr lang="en-GB" dirty="0">
                        <a:ln>
                          <a:solidFill>
                            <a:schemeClr val="accent1"/>
                          </a:solidFill>
                        </a:ln>
                      </a:endParaRPr>
                    </a:p>
                  </a:txBody>
                  <a:tcPr/>
                </a:tc>
                <a:tc>
                  <a:txBody>
                    <a:bodyPr/>
                    <a:lstStyle/>
                    <a:p>
                      <a:endParaRPr lang="en-GB">
                        <a:ln>
                          <a:solidFill>
                            <a:schemeClr val="accent1"/>
                          </a:solidFill>
                        </a:ln>
                      </a:endParaRPr>
                    </a:p>
                  </a:txBody>
                  <a:tcPr/>
                </a:tc>
                <a:tc>
                  <a:txBody>
                    <a:bodyPr/>
                    <a:lstStyle/>
                    <a:p>
                      <a:endParaRPr lang="en-GB">
                        <a:ln>
                          <a:solidFill>
                            <a:schemeClr val="accent1"/>
                          </a:solidFill>
                        </a:ln>
                      </a:endParaRPr>
                    </a:p>
                  </a:txBody>
                  <a:tcPr/>
                </a:tc>
              </a:tr>
              <a:tr h="1464163">
                <a:tc>
                  <a:txBody>
                    <a:bodyPr/>
                    <a:lstStyle/>
                    <a:p>
                      <a:endParaRPr lang="en-GB" dirty="0">
                        <a:ln>
                          <a:solidFill>
                            <a:schemeClr val="accent1"/>
                          </a:solidFill>
                        </a:ln>
                      </a:endParaRPr>
                    </a:p>
                  </a:txBody>
                  <a:tcPr>
                    <a:noFill/>
                  </a:tcPr>
                </a:tc>
                <a:tc>
                  <a:txBody>
                    <a:bodyPr/>
                    <a:lstStyle/>
                    <a:p>
                      <a:endParaRPr lang="en-GB" dirty="0">
                        <a:ln>
                          <a:solidFill>
                            <a:schemeClr val="accent1"/>
                          </a:solidFill>
                        </a:ln>
                      </a:endParaRPr>
                    </a:p>
                  </a:txBody>
                  <a:tcPr>
                    <a:noFill/>
                  </a:tcPr>
                </a:tc>
                <a:tc>
                  <a:txBody>
                    <a:bodyPr/>
                    <a:lstStyle/>
                    <a:p>
                      <a:endParaRPr lang="en-GB" dirty="0">
                        <a:ln>
                          <a:solidFill>
                            <a:schemeClr val="accent1"/>
                          </a:solidFill>
                        </a:ln>
                      </a:endParaRPr>
                    </a:p>
                  </a:txBody>
                  <a:tcPr>
                    <a:noFill/>
                  </a:tcPr>
                </a:tc>
              </a:tr>
              <a:tr h="1464163">
                <a:tc>
                  <a:txBody>
                    <a:bodyPr/>
                    <a:lstStyle/>
                    <a:p>
                      <a:endParaRPr lang="en-GB">
                        <a:ln>
                          <a:solidFill>
                            <a:schemeClr val="accent1"/>
                          </a:solidFill>
                        </a:ln>
                      </a:endParaRPr>
                    </a:p>
                  </a:txBody>
                  <a:tcPr/>
                </a:tc>
                <a:tc>
                  <a:txBody>
                    <a:bodyPr/>
                    <a:lstStyle/>
                    <a:p>
                      <a:endParaRPr lang="en-GB" dirty="0">
                        <a:ln>
                          <a:solidFill>
                            <a:schemeClr val="accent1"/>
                          </a:solidFill>
                        </a:ln>
                      </a:endParaRPr>
                    </a:p>
                  </a:txBody>
                  <a:tcPr/>
                </a:tc>
                <a:tc>
                  <a:txBody>
                    <a:bodyPr/>
                    <a:lstStyle/>
                    <a:p>
                      <a:endParaRPr lang="en-GB" dirty="0">
                        <a:ln>
                          <a:solidFill>
                            <a:schemeClr val="accent1"/>
                          </a:solidFill>
                        </a:ln>
                      </a:endParaRPr>
                    </a:p>
                  </a:txBody>
                  <a:tcPr/>
                </a:tc>
              </a:tr>
            </a:tbl>
          </a:graphicData>
        </a:graphic>
      </p:graphicFrame>
      <p:graphicFrame>
        <p:nvGraphicFramePr>
          <p:cNvPr id="12" name="Table 11"/>
          <p:cNvGraphicFramePr>
            <a:graphicFrameLocks noGrp="1"/>
          </p:cNvGraphicFramePr>
          <p:nvPr/>
        </p:nvGraphicFramePr>
        <p:xfrm>
          <a:off x="4788025" y="1916832"/>
          <a:ext cx="2952327" cy="4392489"/>
        </p:xfrm>
        <a:graphic>
          <a:graphicData uri="http://schemas.openxmlformats.org/drawingml/2006/table">
            <a:tbl>
              <a:tblPr firstRow="1" bandRow="1">
                <a:tableStyleId>{BC89EF96-8CEA-46FF-86C4-4CE0E7609802}</a:tableStyleId>
              </a:tblPr>
              <a:tblGrid>
                <a:gridCol w="984109"/>
                <a:gridCol w="984109"/>
                <a:gridCol w="984109"/>
              </a:tblGrid>
              <a:tr h="1464163">
                <a:tc>
                  <a:txBody>
                    <a:bodyPr/>
                    <a:lstStyle/>
                    <a:p>
                      <a:endParaRPr lang="en-GB" dirty="0">
                        <a:ln>
                          <a:solidFill>
                            <a:schemeClr val="accent1"/>
                          </a:solidFill>
                        </a:ln>
                      </a:endParaRPr>
                    </a:p>
                  </a:txBody>
                  <a:tcPr/>
                </a:tc>
                <a:tc>
                  <a:txBody>
                    <a:bodyPr/>
                    <a:lstStyle/>
                    <a:p>
                      <a:endParaRPr lang="en-GB">
                        <a:ln>
                          <a:solidFill>
                            <a:schemeClr val="accent1"/>
                          </a:solidFill>
                        </a:ln>
                      </a:endParaRPr>
                    </a:p>
                  </a:txBody>
                  <a:tcPr/>
                </a:tc>
                <a:tc>
                  <a:txBody>
                    <a:bodyPr/>
                    <a:lstStyle/>
                    <a:p>
                      <a:endParaRPr lang="en-GB">
                        <a:ln>
                          <a:solidFill>
                            <a:schemeClr val="accent1"/>
                          </a:solidFill>
                        </a:ln>
                      </a:endParaRPr>
                    </a:p>
                  </a:txBody>
                  <a:tcPr/>
                </a:tc>
              </a:tr>
              <a:tr h="1464163">
                <a:tc>
                  <a:txBody>
                    <a:bodyPr/>
                    <a:lstStyle/>
                    <a:p>
                      <a:endParaRPr lang="en-GB" dirty="0">
                        <a:ln>
                          <a:solidFill>
                            <a:schemeClr val="accent1"/>
                          </a:solidFill>
                        </a:ln>
                      </a:endParaRPr>
                    </a:p>
                  </a:txBody>
                  <a:tcPr>
                    <a:noFill/>
                  </a:tcPr>
                </a:tc>
                <a:tc>
                  <a:txBody>
                    <a:bodyPr/>
                    <a:lstStyle/>
                    <a:p>
                      <a:endParaRPr lang="en-GB" dirty="0">
                        <a:ln>
                          <a:solidFill>
                            <a:schemeClr val="accent1"/>
                          </a:solidFill>
                        </a:ln>
                      </a:endParaRPr>
                    </a:p>
                  </a:txBody>
                  <a:tcPr>
                    <a:noFill/>
                  </a:tcPr>
                </a:tc>
                <a:tc>
                  <a:txBody>
                    <a:bodyPr/>
                    <a:lstStyle/>
                    <a:p>
                      <a:endParaRPr lang="en-GB" dirty="0">
                        <a:ln>
                          <a:solidFill>
                            <a:schemeClr val="accent1"/>
                          </a:solidFill>
                        </a:ln>
                      </a:endParaRPr>
                    </a:p>
                  </a:txBody>
                  <a:tcPr>
                    <a:noFill/>
                  </a:tcPr>
                </a:tc>
              </a:tr>
              <a:tr h="1464163">
                <a:tc>
                  <a:txBody>
                    <a:bodyPr/>
                    <a:lstStyle/>
                    <a:p>
                      <a:endParaRPr lang="en-GB">
                        <a:ln>
                          <a:solidFill>
                            <a:schemeClr val="accent1"/>
                          </a:solidFill>
                        </a:ln>
                      </a:endParaRPr>
                    </a:p>
                  </a:txBody>
                  <a:tcPr/>
                </a:tc>
                <a:tc>
                  <a:txBody>
                    <a:bodyPr/>
                    <a:lstStyle/>
                    <a:p>
                      <a:endParaRPr lang="en-GB" dirty="0">
                        <a:ln>
                          <a:solidFill>
                            <a:schemeClr val="accent1"/>
                          </a:solidFill>
                        </a:ln>
                      </a:endParaRPr>
                    </a:p>
                  </a:txBody>
                  <a:tcPr/>
                </a:tc>
                <a:tc>
                  <a:txBody>
                    <a:bodyPr/>
                    <a:lstStyle/>
                    <a:p>
                      <a:endParaRPr lang="en-GB" dirty="0">
                        <a:ln>
                          <a:solidFill>
                            <a:schemeClr val="accent1"/>
                          </a:solidFill>
                        </a:ln>
                      </a:endParaRPr>
                    </a:p>
                  </a:txBody>
                  <a:tcPr/>
                </a:tc>
              </a:tr>
            </a:tbl>
          </a:graphicData>
        </a:graphic>
      </p:graphicFrame>
      <p:sp>
        <p:nvSpPr>
          <p:cNvPr id="8" name="TextBox 7"/>
          <p:cNvSpPr txBox="1"/>
          <p:nvPr/>
        </p:nvSpPr>
        <p:spPr>
          <a:xfrm>
            <a:off x="0" y="24867"/>
            <a:ext cx="9144000"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analyse the composition of a photograph using rule of thirds.</a:t>
            </a:r>
          </a:p>
        </p:txBody>
      </p:sp>
    </p:spTree>
    <p:extLst>
      <p:ext uri="{BB962C8B-B14F-4D97-AF65-F5344CB8AC3E}">
        <p14:creationId xmlns:p14="http://schemas.microsoft.com/office/powerpoint/2010/main" val="35620287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Another Example</a:t>
            </a:r>
            <a:endParaRPr lang="en-GB" dirty="0"/>
          </a:p>
        </p:txBody>
      </p:sp>
      <p:pic>
        <p:nvPicPr>
          <p:cNvPr id="26625" name="Picture 1"/>
          <p:cNvPicPr>
            <a:picLocks noChangeAspect="1" noChangeArrowheads="1"/>
          </p:cNvPicPr>
          <p:nvPr/>
        </p:nvPicPr>
        <p:blipFill>
          <a:blip r:embed="rId2" cstate="print"/>
          <a:srcRect/>
          <a:stretch>
            <a:fillRect/>
          </a:stretch>
        </p:blipFill>
        <p:spPr bwMode="auto">
          <a:xfrm>
            <a:off x="5005183" y="1842766"/>
            <a:ext cx="3629918" cy="4826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626" name="Picture 2"/>
          <p:cNvPicPr>
            <a:picLocks noChangeAspect="1" noChangeArrowheads="1"/>
          </p:cNvPicPr>
          <p:nvPr/>
        </p:nvPicPr>
        <p:blipFill>
          <a:blip r:embed="rId3" cstate="print"/>
          <a:srcRect/>
          <a:stretch>
            <a:fillRect/>
          </a:stretch>
        </p:blipFill>
        <p:spPr bwMode="auto">
          <a:xfrm>
            <a:off x="508708" y="1916832"/>
            <a:ext cx="3847268" cy="2896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thirds.gif"/>
          <p:cNvPicPr>
            <a:picLocks noChangeAspect="1"/>
          </p:cNvPicPr>
          <p:nvPr/>
        </p:nvPicPr>
        <p:blipFill>
          <a:blip r:embed="rId4" cstate="print"/>
          <a:stretch>
            <a:fillRect/>
          </a:stretch>
        </p:blipFill>
        <p:spPr>
          <a:xfrm>
            <a:off x="5004048" y="1842554"/>
            <a:ext cx="3620408" cy="4824821"/>
          </a:xfrm>
          <a:prstGeom prst="rect">
            <a:avLst/>
          </a:prstGeom>
        </p:spPr>
      </p:pic>
      <p:sp>
        <p:nvSpPr>
          <p:cNvPr id="6" name="TextBox 5"/>
          <p:cNvSpPr txBox="1"/>
          <p:nvPr/>
        </p:nvSpPr>
        <p:spPr>
          <a:xfrm>
            <a:off x="251520" y="5048016"/>
            <a:ext cx="4536504" cy="1477328"/>
          </a:xfrm>
          <a:prstGeom prst="rect">
            <a:avLst/>
          </a:prstGeom>
          <a:noFill/>
        </p:spPr>
        <p:txBody>
          <a:bodyPr wrap="square" rtlCol="0">
            <a:spAutoFit/>
          </a:bodyPr>
          <a:lstStyle/>
          <a:p>
            <a:r>
              <a:rPr lang="en-GB" dirty="0" smtClean="0"/>
              <a:t>The photo above shows the corridor taken from a ‘</a:t>
            </a:r>
            <a:r>
              <a:rPr lang="en-GB" b="1" dirty="0" smtClean="0"/>
              <a:t>standard</a:t>
            </a:r>
            <a:r>
              <a:rPr lang="en-GB" dirty="0" smtClean="0"/>
              <a:t>’ standing position. Although quite good, by re-composing the image using the </a:t>
            </a:r>
            <a:r>
              <a:rPr lang="en-GB" b="1" dirty="0" smtClean="0"/>
              <a:t>rule of thirds grid, </a:t>
            </a:r>
            <a:r>
              <a:rPr lang="en-GB" dirty="0" smtClean="0"/>
              <a:t>a much more dynamic and visually interesting image is made.</a:t>
            </a:r>
            <a:endParaRPr lang="en-GB" dirty="0"/>
          </a:p>
        </p:txBody>
      </p:sp>
      <p:sp>
        <p:nvSpPr>
          <p:cNvPr id="7" name="TextBox 6"/>
          <p:cNvSpPr txBox="1"/>
          <p:nvPr/>
        </p:nvSpPr>
        <p:spPr>
          <a:xfrm>
            <a:off x="23838" y="24867"/>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analyse a photograph using rule of thirds.</a:t>
            </a:r>
          </a:p>
        </p:txBody>
      </p:sp>
    </p:spTree>
    <p:extLst>
      <p:ext uri="{BB962C8B-B14F-4D97-AF65-F5344CB8AC3E}">
        <p14:creationId xmlns:p14="http://schemas.microsoft.com/office/powerpoint/2010/main" val="37994546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303magazine.com/wp-content/uploads/2012/10/Letinsky-Laura-Untitled-64-2002-peach-hol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980728"/>
            <a:ext cx="8001000" cy="53149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4867"/>
            <a:ext cx="9144000"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analyse the composition of a photograph using rule of thirds.</a:t>
            </a:r>
          </a:p>
        </p:txBody>
      </p:sp>
      <p:cxnSp>
        <p:nvCxnSpPr>
          <p:cNvPr id="5" name="Straight Connector 4"/>
          <p:cNvCxnSpPr/>
          <p:nvPr/>
        </p:nvCxnSpPr>
        <p:spPr>
          <a:xfrm>
            <a:off x="611560" y="4797152"/>
            <a:ext cx="8208912" cy="1440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11560" y="2852936"/>
            <a:ext cx="820891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87824" y="980728"/>
            <a:ext cx="72008" cy="55446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84168" y="745877"/>
            <a:ext cx="72008" cy="554461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6945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900" b="18760"/>
          <a:stretch/>
        </p:blipFill>
        <p:spPr bwMode="auto">
          <a:xfrm>
            <a:off x="179512" y="4211153"/>
            <a:ext cx="3327734" cy="261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http://303magazine.com/wp-content/uploads/2012/10/Letinsky-Laura-Untitled-64-2002-peach-hol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7246" y="487134"/>
            <a:ext cx="5636754" cy="37444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79512" y="980728"/>
            <a:ext cx="2880320" cy="2246769"/>
          </a:xfrm>
          <a:prstGeom prst="rect">
            <a:avLst/>
          </a:prstGeom>
          <a:solidFill>
            <a:schemeClr val="accent1">
              <a:lumMod val="40000"/>
              <a:lumOff val="60000"/>
            </a:schemeClr>
          </a:solidFill>
        </p:spPr>
        <p:txBody>
          <a:bodyPr wrap="square" rtlCol="0">
            <a:spAutoFit/>
          </a:bodyPr>
          <a:lstStyle/>
          <a:p>
            <a:r>
              <a:rPr lang="en-GB" sz="2000" dirty="0" smtClean="0"/>
              <a:t>Draw on your photo labelling where the formal elements have been used. Comment on why and how these elements have been used.</a:t>
            </a:r>
            <a:endParaRPr lang="en-GB" sz="2000" dirty="0"/>
          </a:p>
        </p:txBody>
      </p:sp>
      <p:sp>
        <p:nvSpPr>
          <p:cNvPr id="14" name="TextBox 13"/>
          <p:cNvSpPr txBox="1"/>
          <p:nvPr/>
        </p:nvSpPr>
        <p:spPr>
          <a:xfrm>
            <a:off x="23838" y="24867"/>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analyse a photograph using the formal elements.</a:t>
            </a:r>
          </a:p>
        </p:txBody>
      </p:sp>
    </p:spTree>
    <p:extLst>
      <p:ext uri="{BB962C8B-B14F-4D97-AF65-F5344CB8AC3E}">
        <p14:creationId xmlns:p14="http://schemas.microsoft.com/office/powerpoint/2010/main" val="3880203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952" y="244781"/>
            <a:ext cx="2520280" cy="369332"/>
          </a:xfrm>
          <a:prstGeom prst="rect">
            <a:avLst/>
          </a:prstGeom>
          <a:noFill/>
        </p:spPr>
        <p:txBody>
          <a:bodyPr wrap="square" rtlCol="0">
            <a:spAutoFit/>
          </a:bodyPr>
          <a:lstStyle/>
          <a:p>
            <a:r>
              <a:rPr lang="en-GB" dirty="0" smtClean="0"/>
              <a:t>Light- </a:t>
            </a:r>
            <a:endParaRPr lang="en-GB" dirty="0"/>
          </a:p>
        </p:txBody>
      </p:sp>
      <p:sp>
        <p:nvSpPr>
          <p:cNvPr id="4" name="TextBox 3"/>
          <p:cNvSpPr txBox="1"/>
          <p:nvPr/>
        </p:nvSpPr>
        <p:spPr>
          <a:xfrm>
            <a:off x="3587899" y="244781"/>
            <a:ext cx="2520280" cy="369332"/>
          </a:xfrm>
          <a:prstGeom prst="rect">
            <a:avLst/>
          </a:prstGeom>
          <a:noFill/>
        </p:spPr>
        <p:txBody>
          <a:bodyPr wrap="square" rtlCol="0">
            <a:spAutoFit/>
          </a:bodyPr>
          <a:lstStyle/>
          <a:p>
            <a:r>
              <a:rPr lang="en-GB" dirty="0" smtClean="0"/>
              <a:t>Composition- </a:t>
            </a:r>
            <a:endParaRPr lang="en-GB" dirty="0"/>
          </a:p>
        </p:txBody>
      </p:sp>
      <p:sp>
        <p:nvSpPr>
          <p:cNvPr id="5" name="TextBox 4"/>
          <p:cNvSpPr txBox="1"/>
          <p:nvPr/>
        </p:nvSpPr>
        <p:spPr>
          <a:xfrm>
            <a:off x="6318448" y="222396"/>
            <a:ext cx="2520280" cy="369332"/>
          </a:xfrm>
          <a:prstGeom prst="rect">
            <a:avLst/>
          </a:prstGeom>
          <a:noFill/>
        </p:spPr>
        <p:txBody>
          <a:bodyPr wrap="square" rtlCol="0">
            <a:spAutoFit/>
          </a:bodyPr>
          <a:lstStyle/>
          <a:p>
            <a:r>
              <a:rPr lang="en-GB" dirty="0" smtClean="0"/>
              <a:t>Focus- </a:t>
            </a:r>
            <a:endParaRPr lang="en-GB" dirty="0"/>
          </a:p>
        </p:txBody>
      </p:sp>
      <p:sp>
        <p:nvSpPr>
          <p:cNvPr id="6" name="TextBox 5"/>
          <p:cNvSpPr txBox="1"/>
          <p:nvPr/>
        </p:nvSpPr>
        <p:spPr>
          <a:xfrm>
            <a:off x="179512" y="4107326"/>
            <a:ext cx="2520280" cy="369332"/>
          </a:xfrm>
          <a:prstGeom prst="rect">
            <a:avLst/>
          </a:prstGeom>
          <a:noFill/>
        </p:spPr>
        <p:txBody>
          <a:bodyPr wrap="square" rtlCol="0">
            <a:spAutoFit/>
          </a:bodyPr>
          <a:lstStyle/>
          <a:p>
            <a:r>
              <a:rPr lang="en-GB" dirty="0" smtClean="0"/>
              <a:t>Colour- </a:t>
            </a:r>
            <a:endParaRPr lang="en-GB" dirty="0"/>
          </a:p>
        </p:txBody>
      </p:sp>
      <p:sp>
        <p:nvSpPr>
          <p:cNvPr id="7" name="TextBox 6"/>
          <p:cNvSpPr txBox="1"/>
          <p:nvPr/>
        </p:nvSpPr>
        <p:spPr>
          <a:xfrm>
            <a:off x="296231" y="2204864"/>
            <a:ext cx="2520280" cy="369332"/>
          </a:xfrm>
          <a:prstGeom prst="rect">
            <a:avLst/>
          </a:prstGeom>
          <a:noFill/>
        </p:spPr>
        <p:txBody>
          <a:bodyPr wrap="square" rtlCol="0">
            <a:spAutoFit/>
          </a:bodyPr>
          <a:lstStyle/>
          <a:p>
            <a:r>
              <a:rPr lang="en-GB" dirty="0" smtClean="0"/>
              <a:t>Line- </a:t>
            </a:r>
            <a:endParaRPr lang="en-GB" dirty="0"/>
          </a:p>
        </p:txBody>
      </p:sp>
      <p:sp>
        <p:nvSpPr>
          <p:cNvPr id="8" name="TextBox 7"/>
          <p:cNvSpPr txBox="1"/>
          <p:nvPr/>
        </p:nvSpPr>
        <p:spPr>
          <a:xfrm>
            <a:off x="6300192" y="2204864"/>
            <a:ext cx="2520280" cy="369332"/>
          </a:xfrm>
          <a:prstGeom prst="rect">
            <a:avLst/>
          </a:prstGeom>
          <a:noFill/>
        </p:spPr>
        <p:txBody>
          <a:bodyPr wrap="square" rtlCol="0">
            <a:spAutoFit/>
          </a:bodyPr>
          <a:lstStyle/>
          <a:p>
            <a:r>
              <a:rPr lang="en-GB" dirty="0" smtClean="0"/>
              <a:t>Contrast- </a:t>
            </a:r>
            <a:endParaRPr lang="en-GB" dirty="0"/>
          </a:p>
        </p:txBody>
      </p:sp>
      <p:sp>
        <p:nvSpPr>
          <p:cNvPr id="10" name="TextBox 9"/>
          <p:cNvSpPr txBox="1"/>
          <p:nvPr/>
        </p:nvSpPr>
        <p:spPr>
          <a:xfrm>
            <a:off x="4159" y="5816834"/>
            <a:ext cx="8945583" cy="923330"/>
          </a:xfrm>
          <a:prstGeom prst="rect">
            <a:avLst/>
          </a:prstGeom>
          <a:noFill/>
        </p:spPr>
        <p:txBody>
          <a:bodyPr wrap="square" rtlCol="0">
            <a:spAutoFit/>
          </a:bodyPr>
          <a:lstStyle/>
          <a:p>
            <a:r>
              <a:rPr lang="en-GB" dirty="0" smtClean="0"/>
              <a:t>I find this photograph interesting because  </a:t>
            </a:r>
          </a:p>
          <a:p>
            <a:r>
              <a:rPr lang="en-GB" dirty="0" smtClean="0"/>
              <a:t>I will use the techniques by</a:t>
            </a:r>
          </a:p>
          <a:p>
            <a:endParaRPr lang="en-GB" dirty="0"/>
          </a:p>
        </p:txBody>
      </p:sp>
      <p:sp>
        <p:nvSpPr>
          <p:cNvPr id="11" name="TextBox 10"/>
          <p:cNvSpPr txBox="1"/>
          <p:nvPr/>
        </p:nvSpPr>
        <p:spPr>
          <a:xfrm>
            <a:off x="3008123" y="4107046"/>
            <a:ext cx="3105348" cy="338554"/>
          </a:xfrm>
          <a:prstGeom prst="rect">
            <a:avLst/>
          </a:prstGeom>
          <a:noFill/>
        </p:spPr>
        <p:txBody>
          <a:bodyPr wrap="square" rtlCol="0">
            <a:spAutoFit/>
          </a:bodyPr>
          <a:lstStyle/>
          <a:p>
            <a:pPr algn="ctr"/>
            <a:r>
              <a:rPr lang="en-GB" sz="1600" i="1" dirty="0" smtClean="0"/>
              <a:t>Laura </a:t>
            </a:r>
            <a:r>
              <a:rPr lang="en-GB" sz="1600" i="1" dirty="0" err="1" smtClean="0"/>
              <a:t>Letinsky</a:t>
            </a:r>
            <a:endParaRPr lang="en-GB" sz="1600" i="1" dirty="0"/>
          </a:p>
        </p:txBody>
      </p:sp>
      <p:sp>
        <p:nvSpPr>
          <p:cNvPr id="13" name="TextBox 12"/>
          <p:cNvSpPr txBox="1"/>
          <p:nvPr/>
        </p:nvSpPr>
        <p:spPr>
          <a:xfrm>
            <a:off x="3393305" y="4972003"/>
            <a:ext cx="2520280" cy="369332"/>
          </a:xfrm>
          <a:prstGeom prst="rect">
            <a:avLst/>
          </a:prstGeom>
          <a:noFill/>
        </p:spPr>
        <p:txBody>
          <a:bodyPr wrap="square" rtlCol="0">
            <a:spAutoFit/>
          </a:bodyPr>
          <a:lstStyle/>
          <a:p>
            <a:r>
              <a:rPr lang="en-GB" dirty="0" smtClean="0"/>
              <a:t> </a:t>
            </a:r>
            <a:endParaRPr lang="en-GB" dirty="0"/>
          </a:p>
        </p:txBody>
      </p:sp>
      <p:sp>
        <p:nvSpPr>
          <p:cNvPr id="14" name="TextBox 13"/>
          <p:cNvSpPr txBox="1"/>
          <p:nvPr/>
        </p:nvSpPr>
        <p:spPr>
          <a:xfrm>
            <a:off x="6284199" y="4107326"/>
            <a:ext cx="2520280" cy="369332"/>
          </a:xfrm>
          <a:prstGeom prst="rect">
            <a:avLst/>
          </a:prstGeom>
          <a:noFill/>
        </p:spPr>
        <p:txBody>
          <a:bodyPr wrap="square" rtlCol="0">
            <a:spAutoFit/>
          </a:bodyPr>
          <a:lstStyle/>
          <a:p>
            <a:r>
              <a:rPr lang="en-GB" dirty="0" smtClean="0"/>
              <a:t>Mood- </a:t>
            </a:r>
            <a:endParaRPr lang="en-GB" dirty="0"/>
          </a:p>
        </p:txBody>
      </p:sp>
      <p:sp>
        <p:nvSpPr>
          <p:cNvPr id="15" name="TextBox 14"/>
          <p:cNvSpPr txBox="1"/>
          <p:nvPr/>
        </p:nvSpPr>
        <p:spPr>
          <a:xfrm>
            <a:off x="3393305" y="4444392"/>
            <a:ext cx="2520280" cy="369332"/>
          </a:xfrm>
          <a:prstGeom prst="rect">
            <a:avLst/>
          </a:prstGeom>
          <a:noFill/>
        </p:spPr>
        <p:txBody>
          <a:bodyPr wrap="square" rtlCol="0">
            <a:spAutoFit/>
          </a:bodyPr>
          <a:lstStyle/>
          <a:p>
            <a:r>
              <a:rPr lang="en-GB" dirty="0" smtClean="0"/>
              <a:t>Shape-</a:t>
            </a:r>
            <a:endParaRPr lang="en-GB" dirty="0"/>
          </a:p>
        </p:txBody>
      </p:sp>
      <p:sp>
        <p:nvSpPr>
          <p:cNvPr id="2" name="Rectangle 1"/>
          <p:cNvSpPr/>
          <p:nvPr/>
        </p:nvSpPr>
        <p:spPr>
          <a:xfrm>
            <a:off x="3393305" y="2204864"/>
            <a:ext cx="2520280" cy="18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http://303magazine.com/wp-content/uploads/2012/10/Letinsky-Laura-Untitled-64-2002-peach-hol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7565" y="2303915"/>
            <a:ext cx="2411760" cy="1602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564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ecure.static.tumblr.com/8534a72961339289ffafd5543e966a6e/6etap4m/LJjmye8m2/tumblr_static_deep-blue-ocean1.jpg"/>
          <p:cNvPicPr>
            <a:picLocks noChangeAspect="1" noChangeArrowheads="1"/>
          </p:cNvPicPr>
          <p:nvPr/>
        </p:nvPicPr>
        <p:blipFill>
          <a:blip r:embed="rId2" cstate="print"/>
          <a:srcRect r="16650"/>
          <a:stretch>
            <a:fillRect/>
          </a:stretch>
        </p:blipFill>
        <p:spPr bwMode="auto">
          <a:xfrm>
            <a:off x="0" y="0"/>
            <a:ext cx="9144000" cy="6858001"/>
          </a:xfrm>
          <a:prstGeom prst="rect">
            <a:avLst/>
          </a:prstGeom>
          <a:noFill/>
        </p:spPr>
      </p:pic>
      <p:sp>
        <p:nvSpPr>
          <p:cNvPr id="5" name="TextBox 4"/>
          <p:cNvSpPr txBox="1"/>
          <p:nvPr/>
        </p:nvSpPr>
        <p:spPr>
          <a:xfrm>
            <a:off x="0" y="4734342"/>
            <a:ext cx="1857356" cy="2123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a:t>D</a:t>
            </a:r>
            <a:endParaRPr lang="en-GB" sz="9600" b="1" dirty="0" smtClean="0"/>
          </a:p>
          <a:p>
            <a:pPr algn="ctr"/>
            <a:r>
              <a:rPr lang="en-GB" sz="3600" b="1" dirty="0" smtClean="0"/>
              <a:t>Describe</a:t>
            </a:r>
            <a:endParaRPr lang="en-GB" sz="3600" b="1" dirty="0"/>
          </a:p>
        </p:txBody>
      </p:sp>
      <p:sp>
        <p:nvSpPr>
          <p:cNvPr id="6" name="TextBox 5"/>
          <p:cNvSpPr txBox="1"/>
          <p:nvPr/>
        </p:nvSpPr>
        <p:spPr>
          <a:xfrm>
            <a:off x="2143108" y="4734342"/>
            <a:ext cx="2000264" cy="2123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smtClean="0"/>
              <a:t>E</a:t>
            </a:r>
          </a:p>
          <a:p>
            <a:pPr algn="ctr"/>
            <a:r>
              <a:rPr lang="en-GB" sz="3600" b="1" dirty="0" smtClean="0"/>
              <a:t>Elements</a:t>
            </a:r>
            <a:endParaRPr lang="en-GB" sz="3600" b="1" dirty="0"/>
          </a:p>
        </p:txBody>
      </p:sp>
      <p:sp>
        <p:nvSpPr>
          <p:cNvPr id="7" name="TextBox 6"/>
          <p:cNvSpPr txBox="1"/>
          <p:nvPr/>
        </p:nvSpPr>
        <p:spPr>
          <a:xfrm>
            <a:off x="4429124" y="4734342"/>
            <a:ext cx="2000264" cy="2123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smtClean="0"/>
              <a:t>E</a:t>
            </a:r>
          </a:p>
          <a:p>
            <a:pPr algn="ctr"/>
            <a:r>
              <a:rPr lang="en-GB" sz="3600" b="1" dirty="0" smtClean="0"/>
              <a:t>Emotion</a:t>
            </a:r>
            <a:endParaRPr lang="en-GB" sz="3600" b="1" dirty="0"/>
          </a:p>
        </p:txBody>
      </p:sp>
      <p:sp>
        <p:nvSpPr>
          <p:cNvPr id="8" name="TextBox 7"/>
          <p:cNvSpPr txBox="1"/>
          <p:nvPr/>
        </p:nvSpPr>
        <p:spPr>
          <a:xfrm>
            <a:off x="6715140" y="4714860"/>
            <a:ext cx="2428860" cy="2143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smtClean="0"/>
              <a:t>P</a:t>
            </a:r>
          </a:p>
          <a:p>
            <a:pPr algn="ctr"/>
            <a:r>
              <a:rPr lang="en-GB" sz="3200" b="1" dirty="0" smtClean="0"/>
              <a:t>Point of view</a:t>
            </a:r>
            <a:endParaRPr lang="en-GB" sz="3200" b="1" dirty="0"/>
          </a:p>
        </p:txBody>
      </p:sp>
    </p:spTree>
    <p:extLst>
      <p:ext uri="{BB962C8B-B14F-4D97-AF65-F5344CB8AC3E}">
        <p14:creationId xmlns:p14="http://schemas.microsoft.com/office/powerpoint/2010/main" val="17679726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9" descr="Nick Foster'Tropical leaf'1970.and Orchid'197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9331" y="2070657"/>
            <a:ext cx="2104637" cy="151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6" descr="DSC0634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3894" y="620687"/>
            <a:ext cx="2308009" cy="153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 descr="Kampala,Uganda,in May protesters covered in colured water by water cannons.James Akena (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7313" y="642700"/>
            <a:ext cx="1422300" cy="105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0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20688"/>
            <a:ext cx="1691680" cy="126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YIB3GRCALEMW38CAJCIM9NCAW6RPNZCATVF3HJCALEIXDFCAO3TQ45CAW1CZIOCAXW8RW2CAUCD0AOCA2UU360CAZAX1CRCAD4ETUACAEPTVFGCAKN7LESCAN80E33CAPNBTIJCAEV0H2XCA8D5RMCCAGL07Q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620688"/>
            <a:ext cx="1355948" cy="179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0" descr="DSC01185-1.JPG"/>
          <p:cNvPicPr>
            <a:picLocks noChangeAspect="1"/>
          </p:cNvPicPr>
          <p:nvPr/>
        </p:nvPicPr>
        <p:blipFill rotWithShape="1">
          <a:blip r:embed="rId8">
            <a:extLst>
              <a:ext uri="{28A0092B-C50C-407E-A947-70E740481C1C}">
                <a14:useLocalDpi xmlns:a14="http://schemas.microsoft.com/office/drawing/2010/main" val="0"/>
              </a:ext>
            </a:extLst>
          </a:blip>
          <a:srcRect l="12714"/>
          <a:stretch/>
        </p:blipFill>
        <p:spPr bwMode="auto">
          <a:xfrm>
            <a:off x="-1" y="1773641"/>
            <a:ext cx="94224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3" descr="perspective x.bmp"/>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2245" y="1773641"/>
            <a:ext cx="1044575" cy="196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3613703"/>
            <a:ext cx="3047628" cy="32442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9" name="TextBox 14"/>
          <p:cNvSpPr txBox="1">
            <a:spLocks noChangeArrowheads="1"/>
          </p:cNvSpPr>
          <p:nvPr/>
        </p:nvSpPr>
        <p:spPr bwMode="auto">
          <a:xfrm>
            <a:off x="0" y="3613703"/>
            <a:ext cx="3047628"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b="1" dirty="0">
                <a:latin typeface="Arial" charset="0"/>
              </a:rPr>
              <a:t>Lines</a:t>
            </a:r>
            <a:r>
              <a:rPr lang="en-GB" altLang="en-US" sz="1200" dirty="0">
                <a:latin typeface="Arial" charset="0"/>
              </a:rPr>
              <a:t> are seen in photographs in many ways. We see lines as </a:t>
            </a:r>
            <a:r>
              <a:rPr lang="en-GB" altLang="en-US" sz="1200" dirty="0" smtClean="0">
                <a:latin typeface="Arial" charset="0"/>
              </a:rPr>
              <a:t>edges of </a:t>
            </a:r>
            <a:r>
              <a:rPr lang="en-GB" altLang="en-US" sz="1200" dirty="0">
                <a:latin typeface="Arial" charset="0"/>
              </a:rPr>
              <a:t>things. We see ‘outlines’ to shapes. We notice that lines appear to lead our eye deep into the photograph. </a:t>
            </a:r>
            <a:r>
              <a:rPr lang="en-GB" altLang="en-US" sz="1200" b="1" dirty="0">
                <a:latin typeface="Arial" charset="0"/>
              </a:rPr>
              <a:t>Lines</a:t>
            </a:r>
            <a:r>
              <a:rPr lang="en-GB" altLang="en-US" sz="1200" dirty="0">
                <a:latin typeface="Arial" charset="0"/>
              </a:rPr>
              <a:t> seem to express tension , movement, direction and often create new shapes and patterns</a:t>
            </a:r>
            <a:r>
              <a:rPr lang="en-GB" altLang="en-US" sz="1200" dirty="0" smtClean="0">
                <a:latin typeface="Arial" charset="0"/>
              </a:rPr>
              <a:t>.</a:t>
            </a:r>
          </a:p>
          <a:p>
            <a:pPr eaLnBrk="1" hangingPunct="1">
              <a:spcBef>
                <a:spcPct val="0"/>
              </a:spcBef>
              <a:buFontTx/>
              <a:buNone/>
            </a:pPr>
            <a:endParaRPr lang="en-GB" altLang="en-US" sz="1200" dirty="0" smtClean="0">
              <a:latin typeface="Arial" charset="0"/>
            </a:endParaRPr>
          </a:p>
          <a:p>
            <a:pPr eaLnBrk="1" hangingPunct="1">
              <a:spcBef>
                <a:spcPct val="0"/>
              </a:spcBef>
              <a:buFontTx/>
              <a:buNone/>
            </a:pPr>
            <a:r>
              <a:rPr lang="en-GB" altLang="en-US" sz="1200" b="1" dirty="0" smtClean="0">
                <a:latin typeface="Arial" charset="0"/>
              </a:rPr>
              <a:t>Task 1: Take at least 10 photos where line is the main visual element.</a:t>
            </a:r>
          </a:p>
          <a:p>
            <a:pPr eaLnBrk="1" hangingPunct="1">
              <a:spcBef>
                <a:spcPct val="0"/>
              </a:spcBef>
              <a:buFontTx/>
              <a:buNone/>
            </a:pPr>
            <a:r>
              <a:rPr lang="en-GB" altLang="en-US" sz="1200" dirty="0" smtClean="0">
                <a:latin typeface="Arial" charset="0"/>
              </a:rPr>
              <a:t>I will show 3 different lines</a:t>
            </a:r>
          </a:p>
          <a:p>
            <a:pPr eaLnBrk="1" hangingPunct="1">
              <a:spcBef>
                <a:spcPct val="0"/>
              </a:spcBef>
              <a:buFontTx/>
              <a:buNone/>
            </a:pPr>
            <a:r>
              <a:rPr lang="en-GB" altLang="en-US" sz="1200" dirty="0" smtClean="0">
                <a:latin typeface="Arial" charset="0"/>
              </a:rPr>
              <a:t>1 </a:t>
            </a:r>
            <a:r>
              <a:rPr lang="en-GB" altLang="en-US" sz="1200" i="1" dirty="0" smtClean="0">
                <a:latin typeface="Arial" charset="0"/>
              </a:rPr>
              <a:t>Straight</a:t>
            </a:r>
            <a:endParaRPr lang="en-GB" altLang="en-US" sz="1200" dirty="0" smtClean="0">
              <a:latin typeface="Arial" charset="0"/>
            </a:endParaRPr>
          </a:p>
          <a:p>
            <a:pPr eaLnBrk="1" hangingPunct="1">
              <a:spcBef>
                <a:spcPct val="0"/>
              </a:spcBef>
              <a:buFontTx/>
              <a:buNone/>
            </a:pPr>
            <a:endParaRPr lang="en-GB" altLang="en-US" sz="1200" dirty="0" smtClean="0">
              <a:latin typeface="Arial" charset="0"/>
            </a:endParaRPr>
          </a:p>
          <a:p>
            <a:pPr eaLnBrk="1" hangingPunct="1">
              <a:spcBef>
                <a:spcPct val="0"/>
              </a:spcBef>
              <a:buFontTx/>
              <a:buNone/>
            </a:pPr>
            <a:r>
              <a:rPr lang="en-GB" altLang="en-US" sz="1200" dirty="0" smtClean="0">
                <a:latin typeface="Arial" charset="0"/>
              </a:rPr>
              <a:t>2 </a:t>
            </a:r>
            <a:r>
              <a:rPr lang="en-GB" altLang="en-US" sz="1200" i="1" dirty="0" smtClean="0">
                <a:latin typeface="Arial" charset="0"/>
              </a:rPr>
              <a:t>Diagonal</a:t>
            </a:r>
          </a:p>
          <a:p>
            <a:pPr eaLnBrk="1" hangingPunct="1">
              <a:spcBef>
                <a:spcPct val="0"/>
              </a:spcBef>
              <a:buFontTx/>
              <a:buNone/>
            </a:pPr>
            <a:endParaRPr lang="en-GB" altLang="en-US" sz="1200" dirty="0" smtClean="0">
              <a:latin typeface="Arial" charset="0"/>
            </a:endParaRPr>
          </a:p>
          <a:p>
            <a:pPr eaLnBrk="1" hangingPunct="1">
              <a:spcBef>
                <a:spcPct val="0"/>
              </a:spcBef>
              <a:buFontTx/>
              <a:buNone/>
            </a:pPr>
            <a:r>
              <a:rPr lang="en-GB" altLang="en-US" sz="1200" dirty="0" smtClean="0">
                <a:latin typeface="Arial" charset="0"/>
              </a:rPr>
              <a:t>3 </a:t>
            </a:r>
            <a:r>
              <a:rPr lang="en-GB" altLang="en-US" sz="1200" i="1" dirty="0" smtClean="0">
                <a:latin typeface="Arial" charset="0"/>
              </a:rPr>
              <a:t>Curved</a:t>
            </a:r>
            <a:endParaRPr lang="en-GB" altLang="en-US" sz="1200" dirty="0" smtClean="0">
              <a:latin typeface="Arial" charset="0"/>
            </a:endParaRPr>
          </a:p>
          <a:p>
            <a:pPr eaLnBrk="1" hangingPunct="1">
              <a:spcBef>
                <a:spcPct val="0"/>
              </a:spcBef>
              <a:buFontTx/>
              <a:buNone/>
            </a:pPr>
            <a:endParaRPr lang="en-GB" altLang="en-US" sz="1200" dirty="0">
              <a:latin typeface="Arial" charset="0"/>
            </a:endParaRPr>
          </a:p>
          <a:p>
            <a:pPr eaLnBrk="1" hangingPunct="1">
              <a:spcBef>
                <a:spcPct val="0"/>
              </a:spcBef>
              <a:buFontTx/>
              <a:buNone/>
            </a:pPr>
            <a:endParaRPr lang="en-GB" altLang="en-US" sz="1200" dirty="0" smtClean="0">
              <a:latin typeface="Arial" charset="0"/>
            </a:endParaRPr>
          </a:p>
          <a:p>
            <a:pPr eaLnBrk="1" hangingPunct="1">
              <a:spcBef>
                <a:spcPct val="0"/>
              </a:spcBef>
              <a:buFontTx/>
              <a:buNone/>
            </a:pPr>
            <a:endParaRPr lang="en-GB" altLang="en-US" sz="1200" dirty="0">
              <a:latin typeface="Arial" charset="0"/>
            </a:endParaRPr>
          </a:p>
        </p:txBody>
      </p:sp>
      <p:pic>
        <p:nvPicPr>
          <p:cNvPr id="15" name="Picture 3" descr="man%20ray%20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43200" y="2158347"/>
            <a:ext cx="1104428" cy="143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3047628" y="3597679"/>
            <a:ext cx="3036540" cy="32442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084168" y="3590039"/>
            <a:ext cx="3059832" cy="32442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10"/>
          <p:cNvSpPr txBox="1">
            <a:spLocks noChangeArrowheads="1"/>
          </p:cNvSpPr>
          <p:nvPr/>
        </p:nvSpPr>
        <p:spPr bwMode="auto">
          <a:xfrm>
            <a:off x="3047628" y="3621068"/>
            <a:ext cx="303115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GB" altLang="en-US" sz="1200" dirty="0" smtClean="0">
                <a:latin typeface="Arial" charset="0"/>
              </a:rPr>
              <a:t>Imagine a world without </a:t>
            </a:r>
            <a:r>
              <a:rPr lang="en-GB" altLang="en-US" sz="1200" b="1" dirty="0" smtClean="0">
                <a:latin typeface="Arial" charset="0"/>
              </a:rPr>
              <a:t>colour</a:t>
            </a:r>
            <a:r>
              <a:rPr lang="en-GB" altLang="en-US" sz="1200" dirty="0" smtClean="0">
                <a:latin typeface="Arial" charset="0"/>
              </a:rPr>
              <a:t>. We thrive on </a:t>
            </a:r>
            <a:r>
              <a:rPr lang="en-GB" altLang="en-US" sz="1200" b="1" dirty="0" smtClean="0">
                <a:latin typeface="Arial" charset="0"/>
              </a:rPr>
              <a:t>colour</a:t>
            </a:r>
            <a:r>
              <a:rPr lang="en-GB" altLang="en-US" sz="1200" dirty="0" smtClean="0">
                <a:latin typeface="Arial" charset="0"/>
              </a:rPr>
              <a:t> as visual food. It nourishes our senses and contributes to our sense of being truly alive. Photography is now largely </a:t>
            </a:r>
            <a:r>
              <a:rPr lang="en-GB" altLang="en-US" sz="1200" b="1" dirty="0" smtClean="0">
                <a:latin typeface="Arial" charset="0"/>
              </a:rPr>
              <a:t>colour</a:t>
            </a:r>
            <a:r>
              <a:rPr lang="en-GB" altLang="en-US" sz="1200" dirty="0" smtClean="0">
                <a:latin typeface="Arial" charset="0"/>
              </a:rPr>
              <a:t> photography. </a:t>
            </a:r>
            <a:r>
              <a:rPr lang="en-GB" altLang="en-US" sz="1200" b="1" dirty="0" smtClean="0">
                <a:latin typeface="Arial" charset="0"/>
              </a:rPr>
              <a:t>Colour</a:t>
            </a:r>
            <a:r>
              <a:rPr lang="en-GB" altLang="en-US" sz="1200" dirty="0" smtClean="0">
                <a:latin typeface="Arial" charset="0"/>
              </a:rPr>
              <a:t>  communicates reality, emotions and stimulates our imagination.</a:t>
            </a:r>
          </a:p>
          <a:p>
            <a:pPr eaLnBrk="1" hangingPunct="1">
              <a:spcBef>
                <a:spcPct val="0"/>
              </a:spcBef>
              <a:buFontTx/>
              <a:buNone/>
            </a:pPr>
            <a:endParaRPr lang="en-GB" altLang="en-US" sz="1200" dirty="0">
              <a:latin typeface="Arial" charset="0"/>
            </a:endParaRPr>
          </a:p>
          <a:p>
            <a:pPr eaLnBrk="1" hangingPunct="1">
              <a:spcBef>
                <a:spcPct val="0"/>
              </a:spcBef>
              <a:buFontTx/>
              <a:buNone/>
            </a:pPr>
            <a:r>
              <a:rPr lang="en-GB" altLang="en-US" sz="1200" b="1" dirty="0" smtClean="0">
                <a:latin typeface="Arial" charset="0"/>
              </a:rPr>
              <a:t>Task 2: Take at least 10 photos where colour is the main visual element.</a:t>
            </a:r>
          </a:p>
          <a:p>
            <a:pPr eaLnBrk="1" hangingPunct="1">
              <a:spcBef>
                <a:spcPct val="0"/>
              </a:spcBef>
              <a:buFontTx/>
              <a:buNone/>
            </a:pPr>
            <a:r>
              <a:rPr lang="en-GB" altLang="en-US" sz="1200" dirty="0" smtClean="0">
                <a:latin typeface="Arial" charset="0"/>
              </a:rPr>
              <a:t>I will show 3 different colour themes</a:t>
            </a:r>
          </a:p>
          <a:p>
            <a:pPr eaLnBrk="1" hangingPunct="1">
              <a:spcBef>
                <a:spcPct val="0"/>
              </a:spcBef>
              <a:buFontTx/>
              <a:buNone/>
            </a:pPr>
            <a:r>
              <a:rPr lang="en-GB" altLang="en-US" sz="1200" dirty="0" smtClean="0">
                <a:latin typeface="Arial" charset="0"/>
              </a:rPr>
              <a:t>1 </a:t>
            </a:r>
            <a:r>
              <a:rPr lang="en-GB" altLang="en-US" sz="1200" i="1" dirty="0" smtClean="0">
                <a:latin typeface="Arial" charset="0"/>
              </a:rPr>
              <a:t>Harmonious</a:t>
            </a:r>
          </a:p>
          <a:p>
            <a:pPr eaLnBrk="1" hangingPunct="1">
              <a:spcBef>
                <a:spcPct val="0"/>
              </a:spcBef>
              <a:buFontTx/>
              <a:buNone/>
            </a:pPr>
            <a:endParaRPr lang="en-GB" altLang="en-US" sz="1200" dirty="0">
              <a:latin typeface="Arial" charset="0"/>
            </a:endParaRPr>
          </a:p>
          <a:p>
            <a:pPr eaLnBrk="1" hangingPunct="1">
              <a:spcBef>
                <a:spcPct val="0"/>
              </a:spcBef>
              <a:buFontTx/>
              <a:buNone/>
            </a:pPr>
            <a:r>
              <a:rPr lang="en-GB" altLang="en-US" sz="1200" dirty="0" smtClean="0">
                <a:latin typeface="Arial" charset="0"/>
              </a:rPr>
              <a:t>2 </a:t>
            </a:r>
            <a:r>
              <a:rPr lang="en-GB" altLang="en-US" sz="1200" i="1" dirty="0">
                <a:latin typeface="Arial" charset="0"/>
              </a:rPr>
              <a:t>S</a:t>
            </a:r>
            <a:r>
              <a:rPr lang="en-GB" altLang="en-US" sz="1200" i="1" dirty="0" smtClean="0">
                <a:latin typeface="Arial" charset="0"/>
              </a:rPr>
              <a:t>ingle colour</a:t>
            </a:r>
            <a:endParaRPr lang="en-GB" altLang="en-US" sz="1200" dirty="0" smtClean="0">
              <a:latin typeface="Arial" charset="0"/>
            </a:endParaRPr>
          </a:p>
          <a:p>
            <a:pPr eaLnBrk="1" hangingPunct="1">
              <a:spcBef>
                <a:spcPct val="0"/>
              </a:spcBef>
              <a:buFontTx/>
              <a:buNone/>
            </a:pPr>
            <a:endParaRPr lang="en-GB" altLang="en-US" sz="1200" dirty="0">
              <a:latin typeface="Arial" charset="0"/>
            </a:endParaRPr>
          </a:p>
          <a:p>
            <a:pPr eaLnBrk="1" hangingPunct="1">
              <a:spcBef>
                <a:spcPct val="0"/>
              </a:spcBef>
              <a:buFontTx/>
              <a:buNone/>
            </a:pPr>
            <a:r>
              <a:rPr lang="en-GB" altLang="en-US" sz="1200" dirty="0" smtClean="0">
                <a:latin typeface="Arial" charset="0"/>
              </a:rPr>
              <a:t>3 </a:t>
            </a:r>
            <a:r>
              <a:rPr lang="en-GB" altLang="en-US" sz="1200" i="1" dirty="0" smtClean="0">
                <a:latin typeface="Arial" charset="0"/>
              </a:rPr>
              <a:t>Contrasting colour</a:t>
            </a:r>
            <a:endParaRPr lang="en-GB" altLang="en-US" sz="1200" dirty="0">
              <a:latin typeface="Arial" charset="0"/>
            </a:endParaRPr>
          </a:p>
        </p:txBody>
      </p:sp>
      <p:pic>
        <p:nvPicPr>
          <p:cNvPr id="34" name="Picture 4" descr="sis.bmp"/>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88161" y="629852"/>
            <a:ext cx="955839" cy="128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descr="#macro photo.bmp"/>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108421" y="1698803"/>
            <a:ext cx="190976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8" descr="hvhjbbhbg.bmp"/>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18184" y="1882135"/>
            <a:ext cx="1125816" cy="91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 descr="241205199-L.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69870" y="629852"/>
            <a:ext cx="957676" cy="144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descr="texture 1.bmp"/>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483475" y="2465374"/>
            <a:ext cx="166052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http://www.users.freenetname.co.uk/~leatham/uploads/sphere.jpg"/>
          <p:cNvPicPr>
            <a:picLocks noChangeAspect="1" noChangeArrowheads="1"/>
          </p:cNvPicPr>
          <p:nvPr/>
        </p:nvPicPr>
        <p:blipFill>
          <a:blip r:embed="rId16" cstate="print"/>
          <a:srcRect/>
          <a:stretch>
            <a:fillRect/>
          </a:stretch>
        </p:blipFill>
        <p:spPr bwMode="auto">
          <a:xfrm>
            <a:off x="6112831" y="568450"/>
            <a:ext cx="974046" cy="1457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2" descr="http://www.users.freenetname.co.uk/~leatham/uploads/flesh.jpg"/>
          <p:cNvPicPr>
            <a:picLocks noChangeAspect="1" noChangeArrowheads="1"/>
          </p:cNvPicPr>
          <p:nvPr/>
        </p:nvPicPr>
        <p:blipFill>
          <a:blip r:embed="rId17" cstate="print"/>
          <a:srcRect/>
          <a:stretch>
            <a:fillRect/>
          </a:stretch>
        </p:blipFill>
        <p:spPr bwMode="auto">
          <a:xfrm>
            <a:off x="6149337" y="2584812"/>
            <a:ext cx="946076" cy="946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3"/>
          <p:cNvSpPr txBox="1">
            <a:spLocks noChangeArrowheads="1"/>
          </p:cNvSpPr>
          <p:nvPr/>
        </p:nvSpPr>
        <p:spPr bwMode="auto">
          <a:xfrm>
            <a:off x="6108420" y="3601494"/>
            <a:ext cx="303557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b="1" dirty="0">
                <a:latin typeface="Arial" charset="0"/>
              </a:rPr>
              <a:t>Texture </a:t>
            </a:r>
            <a:r>
              <a:rPr lang="en-GB" altLang="en-US" sz="1200" dirty="0">
                <a:latin typeface="Arial" charset="0"/>
              </a:rPr>
              <a:t> is seen mostly on the surface of </a:t>
            </a:r>
            <a:r>
              <a:rPr lang="en-GB" altLang="en-US" sz="1200" dirty="0" smtClean="0">
                <a:latin typeface="Arial" charset="0"/>
              </a:rPr>
              <a:t>objects.; rough</a:t>
            </a:r>
            <a:r>
              <a:rPr lang="en-GB" altLang="en-US" sz="1200" dirty="0">
                <a:latin typeface="Arial" charset="0"/>
              </a:rPr>
              <a:t>, spikey, crumbly, </a:t>
            </a:r>
            <a:r>
              <a:rPr lang="en-GB" altLang="en-US" sz="1200" dirty="0" err="1">
                <a:latin typeface="Arial" charset="0"/>
              </a:rPr>
              <a:t>nobbly</a:t>
            </a:r>
            <a:r>
              <a:rPr lang="en-GB" altLang="en-US" sz="1200" dirty="0">
                <a:latin typeface="Arial" charset="0"/>
              </a:rPr>
              <a:t>,  smooth, </a:t>
            </a:r>
            <a:r>
              <a:rPr lang="en-GB" altLang="en-US" sz="1200">
                <a:latin typeface="Arial" charset="0"/>
              </a:rPr>
              <a:t>gritty </a:t>
            </a:r>
            <a:r>
              <a:rPr lang="en-GB" altLang="en-US" sz="1200" smtClean="0">
                <a:latin typeface="Arial" charset="0"/>
              </a:rPr>
              <a:t> </a:t>
            </a:r>
            <a:r>
              <a:rPr lang="en-GB" altLang="en-US" sz="1200" dirty="0">
                <a:latin typeface="Arial" charset="0"/>
              </a:rPr>
              <a:t>are adjectives that we find to describe different surfaces around us. </a:t>
            </a:r>
            <a:r>
              <a:rPr lang="en-GB" altLang="en-US" sz="1200" dirty="0" smtClean="0">
                <a:latin typeface="Arial" charset="0"/>
              </a:rPr>
              <a:t>We </a:t>
            </a:r>
            <a:r>
              <a:rPr lang="en-GB" altLang="en-US" sz="1200" dirty="0">
                <a:latin typeface="Arial" charset="0"/>
              </a:rPr>
              <a:t>like to have a variety of </a:t>
            </a:r>
            <a:r>
              <a:rPr lang="en-GB" altLang="en-US" sz="1200" b="1" dirty="0">
                <a:latin typeface="Arial" charset="0"/>
              </a:rPr>
              <a:t>textures </a:t>
            </a:r>
            <a:r>
              <a:rPr lang="en-GB" altLang="en-US" sz="1200" dirty="0">
                <a:latin typeface="Arial" charset="0"/>
              </a:rPr>
              <a:t>around us because they stimulate our </a:t>
            </a:r>
            <a:r>
              <a:rPr lang="en-GB" altLang="en-US" sz="1200" dirty="0" smtClean="0">
                <a:latin typeface="Arial" charset="0"/>
              </a:rPr>
              <a:t>senses.</a:t>
            </a:r>
          </a:p>
          <a:p>
            <a:pPr eaLnBrk="1" hangingPunct="1">
              <a:spcBef>
                <a:spcPct val="0"/>
              </a:spcBef>
              <a:buFontTx/>
              <a:buNone/>
            </a:pPr>
            <a:endParaRPr lang="en-GB" altLang="en-US" sz="1200" dirty="0">
              <a:latin typeface="Arial" charset="0"/>
            </a:endParaRPr>
          </a:p>
          <a:p>
            <a:pPr eaLnBrk="1" hangingPunct="1">
              <a:spcBef>
                <a:spcPct val="0"/>
              </a:spcBef>
              <a:buFontTx/>
              <a:buNone/>
            </a:pPr>
            <a:r>
              <a:rPr lang="en-GB" altLang="en-US" sz="1200" b="1" dirty="0" smtClean="0">
                <a:latin typeface="Arial" charset="0"/>
              </a:rPr>
              <a:t>Task 3: Take at least 10 photos where texture is the main visual element .</a:t>
            </a:r>
          </a:p>
          <a:p>
            <a:pPr eaLnBrk="1" hangingPunct="1">
              <a:spcBef>
                <a:spcPct val="0"/>
              </a:spcBef>
              <a:buFontTx/>
              <a:buNone/>
            </a:pPr>
            <a:r>
              <a:rPr lang="en-GB" altLang="en-US" sz="1200" dirty="0" smtClean="0">
                <a:latin typeface="Arial" charset="0"/>
              </a:rPr>
              <a:t>I will show 3 different  sources of texture</a:t>
            </a:r>
          </a:p>
          <a:p>
            <a:pPr eaLnBrk="1" hangingPunct="1">
              <a:spcBef>
                <a:spcPct val="0"/>
              </a:spcBef>
              <a:buFontTx/>
              <a:buNone/>
            </a:pPr>
            <a:r>
              <a:rPr lang="en-GB" altLang="en-US" sz="1200" dirty="0" smtClean="0">
                <a:latin typeface="Arial" charset="0"/>
              </a:rPr>
              <a:t>1 </a:t>
            </a:r>
            <a:r>
              <a:rPr lang="en-GB" altLang="en-US" sz="1200" i="1" dirty="0" smtClean="0">
                <a:latin typeface="Arial" charset="0"/>
              </a:rPr>
              <a:t>Nature</a:t>
            </a:r>
            <a:endParaRPr lang="en-GB" altLang="en-US" sz="1200" dirty="0" smtClean="0">
              <a:latin typeface="Arial" charset="0"/>
            </a:endParaRPr>
          </a:p>
          <a:p>
            <a:pPr eaLnBrk="1" hangingPunct="1">
              <a:spcBef>
                <a:spcPct val="0"/>
              </a:spcBef>
              <a:buFontTx/>
              <a:buNone/>
            </a:pPr>
            <a:endParaRPr lang="en-GB" altLang="en-US" sz="1200" dirty="0">
              <a:latin typeface="Arial" charset="0"/>
            </a:endParaRPr>
          </a:p>
          <a:p>
            <a:pPr eaLnBrk="1" hangingPunct="1">
              <a:spcBef>
                <a:spcPct val="0"/>
              </a:spcBef>
              <a:buFontTx/>
              <a:buNone/>
            </a:pPr>
            <a:r>
              <a:rPr lang="en-GB" altLang="en-US" sz="1200" dirty="0" smtClean="0">
                <a:latin typeface="Arial" charset="0"/>
              </a:rPr>
              <a:t>2 </a:t>
            </a:r>
            <a:r>
              <a:rPr lang="en-GB" altLang="en-US" sz="1200" i="1" dirty="0" smtClean="0">
                <a:latin typeface="Arial" charset="0"/>
              </a:rPr>
              <a:t>Architecture</a:t>
            </a:r>
            <a:endParaRPr lang="en-GB" altLang="en-US" sz="1200" dirty="0" smtClean="0">
              <a:latin typeface="Arial" charset="0"/>
            </a:endParaRPr>
          </a:p>
          <a:p>
            <a:pPr eaLnBrk="1" hangingPunct="1">
              <a:spcBef>
                <a:spcPct val="0"/>
              </a:spcBef>
              <a:buFontTx/>
              <a:buNone/>
            </a:pPr>
            <a:endParaRPr lang="en-GB" altLang="en-US" sz="1200" dirty="0">
              <a:latin typeface="Arial" charset="0"/>
            </a:endParaRPr>
          </a:p>
          <a:p>
            <a:pPr eaLnBrk="1" hangingPunct="1">
              <a:spcBef>
                <a:spcPct val="0"/>
              </a:spcBef>
              <a:buFontTx/>
              <a:buNone/>
            </a:pPr>
            <a:r>
              <a:rPr lang="en-GB" altLang="en-US" sz="1200" dirty="0" smtClean="0">
                <a:latin typeface="Arial" charset="0"/>
              </a:rPr>
              <a:t>3 </a:t>
            </a:r>
            <a:r>
              <a:rPr lang="en-GB" altLang="en-US" sz="1200" i="1" dirty="0" smtClean="0">
                <a:latin typeface="Arial" charset="0"/>
              </a:rPr>
              <a:t>Detail</a:t>
            </a:r>
            <a:endParaRPr lang="en-GB" altLang="en-US" sz="1200" dirty="0">
              <a:latin typeface="Arial" charset="0"/>
            </a:endParaRPr>
          </a:p>
        </p:txBody>
      </p:sp>
      <p:sp>
        <p:nvSpPr>
          <p:cNvPr id="5" name="TextBox 4"/>
          <p:cNvSpPr txBox="1"/>
          <p:nvPr/>
        </p:nvSpPr>
        <p:spPr>
          <a:xfrm>
            <a:off x="845840" y="629852"/>
            <a:ext cx="1140980" cy="523220"/>
          </a:xfrm>
          <a:prstGeom prst="rect">
            <a:avLst/>
          </a:prstGeom>
          <a:solidFill>
            <a:schemeClr val="tx1">
              <a:lumMod val="95000"/>
              <a:lumOff val="5000"/>
            </a:schemeClr>
          </a:solidFill>
        </p:spPr>
        <p:txBody>
          <a:bodyPr wrap="square" rtlCol="0">
            <a:spAutoFit/>
          </a:bodyPr>
          <a:lstStyle/>
          <a:p>
            <a:pPr algn="ctr"/>
            <a:r>
              <a:rPr lang="en-GB" sz="2800" b="1" dirty="0" smtClean="0">
                <a:solidFill>
                  <a:schemeClr val="bg1">
                    <a:lumMod val="95000"/>
                  </a:schemeClr>
                </a:solidFill>
                <a:latin typeface="Aharoni" panose="02010803020104030203" pitchFamily="2" charset="-79"/>
                <a:cs typeface="Aharoni" panose="02010803020104030203" pitchFamily="2" charset="-79"/>
              </a:rPr>
              <a:t>LINE</a:t>
            </a:r>
            <a:endParaRPr lang="en-GB" sz="2800" b="1" dirty="0">
              <a:solidFill>
                <a:schemeClr val="bg1">
                  <a:lumMod val="95000"/>
                </a:schemeClr>
              </a:solidFill>
              <a:latin typeface="Aharoni" panose="02010803020104030203" pitchFamily="2" charset="-79"/>
              <a:cs typeface="Aharoni" panose="02010803020104030203" pitchFamily="2" charset="-79"/>
            </a:endParaRPr>
          </a:p>
        </p:txBody>
      </p:sp>
      <p:sp>
        <p:nvSpPr>
          <p:cNvPr id="43" name="TextBox 42"/>
          <p:cNvSpPr txBox="1"/>
          <p:nvPr/>
        </p:nvSpPr>
        <p:spPr>
          <a:xfrm>
            <a:off x="3707905" y="629852"/>
            <a:ext cx="1800200" cy="523220"/>
          </a:xfrm>
          <a:prstGeom prst="rect">
            <a:avLst/>
          </a:prstGeom>
          <a:solidFill>
            <a:schemeClr val="tx1">
              <a:lumMod val="95000"/>
              <a:lumOff val="5000"/>
            </a:schemeClr>
          </a:solidFill>
        </p:spPr>
        <p:txBody>
          <a:bodyPr wrap="square" rtlCol="0">
            <a:spAutoFit/>
          </a:bodyPr>
          <a:lstStyle/>
          <a:p>
            <a:pPr algn="ctr"/>
            <a:r>
              <a:rPr lang="en-GB" sz="2800" b="1" dirty="0" smtClean="0">
                <a:solidFill>
                  <a:schemeClr val="bg1">
                    <a:lumMod val="95000"/>
                  </a:schemeClr>
                </a:solidFill>
                <a:latin typeface="Aharoni" panose="02010803020104030203" pitchFamily="2" charset="-79"/>
                <a:cs typeface="Aharoni" panose="02010803020104030203" pitchFamily="2" charset="-79"/>
              </a:rPr>
              <a:t>COLOUR</a:t>
            </a:r>
            <a:endParaRPr lang="en-GB" sz="2800" b="1" dirty="0">
              <a:solidFill>
                <a:schemeClr val="bg1">
                  <a:lumMod val="95000"/>
                </a:schemeClr>
              </a:solidFill>
              <a:latin typeface="Aharoni" panose="02010803020104030203" pitchFamily="2" charset="-79"/>
              <a:cs typeface="Aharoni" panose="02010803020104030203" pitchFamily="2" charset="-79"/>
            </a:endParaRPr>
          </a:p>
        </p:txBody>
      </p:sp>
      <p:sp>
        <p:nvSpPr>
          <p:cNvPr id="44" name="TextBox 43"/>
          <p:cNvSpPr txBox="1"/>
          <p:nvPr/>
        </p:nvSpPr>
        <p:spPr>
          <a:xfrm>
            <a:off x="6760286" y="629852"/>
            <a:ext cx="1776844" cy="523220"/>
          </a:xfrm>
          <a:prstGeom prst="rect">
            <a:avLst/>
          </a:prstGeom>
          <a:solidFill>
            <a:schemeClr val="tx1">
              <a:lumMod val="95000"/>
              <a:lumOff val="5000"/>
            </a:schemeClr>
          </a:solidFill>
        </p:spPr>
        <p:txBody>
          <a:bodyPr wrap="square" rtlCol="0">
            <a:spAutoFit/>
          </a:bodyPr>
          <a:lstStyle/>
          <a:p>
            <a:pPr algn="ctr"/>
            <a:r>
              <a:rPr lang="en-GB" sz="2800" b="1" dirty="0" smtClean="0">
                <a:solidFill>
                  <a:schemeClr val="bg1">
                    <a:lumMod val="95000"/>
                  </a:schemeClr>
                </a:solidFill>
                <a:latin typeface="Aharoni" panose="02010803020104030203" pitchFamily="2" charset="-79"/>
                <a:cs typeface="Aharoni" panose="02010803020104030203" pitchFamily="2" charset="-79"/>
              </a:rPr>
              <a:t>TEXTURE</a:t>
            </a:r>
            <a:endParaRPr lang="en-GB" sz="2800" b="1" dirty="0">
              <a:solidFill>
                <a:schemeClr val="bg1">
                  <a:lumMod val="95000"/>
                </a:schemeClr>
              </a:solidFill>
              <a:latin typeface="Aharoni" panose="02010803020104030203" pitchFamily="2" charset="-79"/>
              <a:cs typeface="Aharoni" panose="02010803020104030203" pitchFamily="2" charset="-79"/>
            </a:endParaRPr>
          </a:p>
        </p:txBody>
      </p:sp>
      <p:pic>
        <p:nvPicPr>
          <p:cNvPr id="47" name="Picture 7" descr="Erwin Fieger'starvign child'1963.JP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93613" y="1972219"/>
            <a:ext cx="1027372" cy="161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descr="colour wheel.png"/>
          <p:cNvPicPr>
            <a:picLocks noChangeAspect="1"/>
          </p:cNvPicPr>
          <p:nvPr/>
        </p:nvPicPr>
        <p:blipFill>
          <a:blip r:embed="rId19" cstate="print"/>
          <a:stretch>
            <a:fillRect/>
          </a:stretch>
        </p:blipFill>
        <p:spPr>
          <a:xfrm>
            <a:off x="4983609" y="1556800"/>
            <a:ext cx="1048992" cy="1028012"/>
          </a:xfrm>
          <a:prstGeom prst="rect">
            <a:avLst/>
          </a:prstGeom>
        </p:spPr>
      </p:pic>
      <p:sp>
        <p:nvSpPr>
          <p:cNvPr id="4098" name="Title 1"/>
          <p:cNvSpPr>
            <a:spLocks noGrp="1"/>
          </p:cNvSpPr>
          <p:nvPr>
            <p:ph type="title"/>
          </p:nvPr>
        </p:nvSpPr>
        <p:spPr>
          <a:xfrm>
            <a:off x="0" y="13855"/>
            <a:ext cx="9143999" cy="571500"/>
          </a:xfrm>
          <a:ln w="57150">
            <a:solidFill>
              <a:schemeClr val="tx1"/>
            </a:solidFill>
          </a:ln>
        </p:spPr>
        <p:txBody>
          <a:bodyPr>
            <a:normAutofit/>
          </a:bodyPr>
          <a:lstStyle/>
          <a:p>
            <a:pPr eaLnBrk="1" hangingPunct="1"/>
            <a:r>
              <a:rPr lang="en-GB" altLang="en-US" sz="2000" dirty="0" smtClean="0">
                <a:latin typeface="Aharoni" panose="02010803020104030203" pitchFamily="2" charset="-79"/>
                <a:cs typeface="Aharoni" panose="02010803020104030203" pitchFamily="2" charset="-79"/>
              </a:rPr>
              <a:t>Summer Holiday Homework - VISUAL ELEMENTS due in Sept 1</a:t>
            </a:r>
            <a:r>
              <a:rPr lang="en-GB" altLang="en-US" sz="2000" baseline="30000" dirty="0" smtClean="0">
                <a:latin typeface="Aharoni" panose="02010803020104030203" pitchFamily="2" charset="-79"/>
                <a:cs typeface="Aharoni" panose="02010803020104030203" pitchFamily="2" charset="-79"/>
              </a:rPr>
              <a:t>st</a:t>
            </a:r>
            <a:r>
              <a:rPr lang="en-GB" altLang="en-US" sz="2000" dirty="0" smtClean="0">
                <a:latin typeface="Aharoni" panose="02010803020104030203" pitchFamily="2" charset="-79"/>
                <a:cs typeface="Aharoni" panose="02010803020104030203" pitchFamily="2" charset="-79"/>
              </a:rPr>
              <a:t> 2016</a:t>
            </a:r>
          </a:p>
        </p:txBody>
      </p:sp>
    </p:spTree>
    <p:extLst>
      <p:ext uri="{BB962C8B-B14F-4D97-AF65-F5344CB8AC3E}">
        <p14:creationId xmlns:p14="http://schemas.microsoft.com/office/powerpoint/2010/main" val="8106873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s://secure.static.tumblr.com/8534a72961339289ffafd5543e966a6e/6etap4m/LJjmye8m2/tumblr_static_deep-blue-ocean1.jpg"/>
          <p:cNvPicPr>
            <a:picLocks noChangeAspect="1" noChangeArrowheads="1"/>
          </p:cNvPicPr>
          <p:nvPr/>
        </p:nvPicPr>
        <p:blipFill>
          <a:blip r:embed="rId2" cstate="print"/>
          <a:srcRect r="16650"/>
          <a:stretch>
            <a:fillRect/>
          </a:stretch>
        </p:blipFill>
        <p:spPr bwMode="auto">
          <a:xfrm>
            <a:off x="0" y="-1"/>
            <a:ext cx="9144000" cy="6858001"/>
          </a:xfrm>
          <a:prstGeom prst="rect">
            <a:avLst/>
          </a:prstGeom>
          <a:noFill/>
        </p:spPr>
      </p:pic>
      <p:sp>
        <p:nvSpPr>
          <p:cNvPr id="5" name="TextBox 4"/>
          <p:cNvSpPr txBox="1"/>
          <p:nvPr/>
        </p:nvSpPr>
        <p:spPr>
          <a:xfrm>
            <a:off x="0" y="357166"/>
            <a:ext cx="1857356" cy="2123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a:t>D</a:t>
            </a:r>
            <a:endParaRPr lang="en-GB" sz="9600" b="1" dirty="0" smtClean="0"/>
          </a:p>
          <a:p>
            <a:pPr algn="ctr"/>
            <a:r>
              <a:rPr lang="en-GB" sz="3600" b="1" dirty="0" smtClean="0"/>
              <a:t>Describe</a:t>
            </a:r>
            <a:endParaRPr lang="en-GB" sz="3600" b="1" dirty="0"/>
          </a:p>
        </p:txBody>
      </p:sp>
      <p:sp>
        <p:nvSpPr>
          <p:cNvPr id="10" name="TextBox 9"/>
          <p:cNvSpPr txBox="1"/>
          <p:nvPr/>
        </p:nvSpPr>
        <p:spPr>
          <a:xfrm>
            <a:off x="0" y="2786058"/>
            <a:ext cx="1928794" cy="38164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200" dirty="0" smtClean="0"/>
              <a:t>Describe what you see in the photo.</a:t>
            </a:r>
          </a:p>
          <a:p>
            <a:pPr algn="ctr"/>
            <a:r>
              <a:rPr lang="en-GB" sz="2200" b="1" u="sng" dirty="0" smtClean="0"/>
              <a:t>What</a:t>
            </a:r>
            <a:r>
              <a:rPr lang="en-GB" sz="2200" b="1" dirty="0" smtClean="0"/>
              <a:t> </a:t>
            </a:r>
            <a:r>
              <a:rPr lang="en-GB" sz="2200" dirty="0" smtClean="0"/>
              <a:t>is it a photo of?</a:t>
            </a:r>
          </a:p>
          <a:p>
            <a:pPr algn="ctr"/>
            <a:r>
              <a:rPr lang="en-GB" sz="2200" b="1" u="sng" dirty="0" smtClean="0"/>
              <a:t>When</a:t>
            </a:r>
            <a:r>
              <a:rPr lang="en-GB" sz="2200" dirty="0" smtClean="0"/>
              <a:t> was the photo taken?</a:t>
            </a:r>
          </a:p>
          <a:p>
            <a:pPr algn="ctr"/>
            <a:r>
              <a:rPr lang="en-GB" sz="2200" b="1" u="sng" dirty="0" smtClean="0"/>
              <a:t>Where</a:t>
            </a:r>
            <a:r>
              <a:rPr lang="en-GB" sz="2200" dirty="0" smtClean="0"/>
              <a:t> was the photo taken?</a:t>
            </a:r>
            <a:r>
              <a:rPr lang="en-GB" sz="2200" b="1" u="sng" dirty="0" smtClean="0"/>
              <a:t> Why</a:t>
            </a:r>
            <a:r>
              <a:rPr lang="en-GB" sz="2200" dirty="0" smtClean="0"/>
              <a:t> was the photo taken?</a:t>
            </a:r>
          </a:p>
        </p:txBody>
      </p:sp>
      <p:sp>
        <p:nvSpPr>
          <p:cNvPr id="13" name="TextBox 12"/>
          <p:cNvSpPr txBox="1"/>
          <p:nvPr/>
        </p:nvSpPr>
        <p:spPr>
          <a:xfrm>
            <a:off x="4429124" y="2786058"/>
            <a:ext cx="2000264" cy="246221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200" dirty="0" smtClean="0"/>
              <a:t>How does the photo make you feel?</a:t>
            </a:r>
          </a:p>
          <a:p>
            <a:pPr algn="ctr"/>
            <a:r>
              <a:rPr lang="en-GB" sz="2200" dirty="0" smtClean="0"/>
              <a:t>Why?</a:t>
            </a:r>
          </a:p>
          <a:p>
            <a:pPr algn="ctr"/>
            <a:r>
              <a:rPr lang="en-GB" sz="2200" dirty="0" smtClean="0"/>
              <a:t>Would all viewers feel the same?</a:t>
            </a:r>
            <a:endParaRPr lang="en-GB" sz="2200" dirty="0"/>
          </a:p>
        </p:txBody>
      </p:sp>
      <p:sp>
        <p:nvSpPr>
          <p:cNvPr id="14" name="TextBox 13"/>
          <p:cNvSpPr txBox="1"/>
          <p:nvPr/>
        </p:nvSpPr>
        <p:spPr>
          <a:xfrm>
            <a:off x="6786578" y="2786058"/>
            <a:ext cx="2214578" cy="34778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200" dirty="0" smtClean="0"/>
              <a:t>Do you like/dislike the </a:t>
            </a:r>
            <a:r>
              <a:rPr lang="en-GB" sz="2200" smtClean="0"/>
              <a:t>photo–   Why</a:t>
            </a:r>
            <a:r>
              <a:rPr lang="en-GB" sz="2200" dirty="0" smtClean="0"/>
              <a:t>?</a:t>
            </a:r>
          </a:p>
          <a:p>
            <a:pPr algn="ctr"/>
            <a:r>
              <a:rPr lang="en-GB" sz="2200" b="1" dirty="0" smtClean="0"/>
              <a:t>-How does it </a:t>
            </a:r>
            <a:r>
              <a:rPr lang="en-GB" sz="2200" b="1" u="sng" dirty="0" smtClean="0"/>
              <a:t>link</a:t>
            </a:r>
            <a:r>
              <a:rPr lang="en-GB" sz="2200" b="1" dirty="0" smtClean="0"/>
              <a:t> to your work?</a:t>
            </a:r>
          </a:p>
          <a:p>
            <a:pPr algn="ctr"/>
            <a:r>
              <a:rPr lang="en-GB" sz="2200" b="1" dirty="0" smtClean="0"/>
              <a:t>-How might it </a:t>
            </a:r>
            <a:r>
              <a:rPr lang="en-GB" sz="2200" b="1" u="sng" dirty="0" smtClean="0"/>
              <a:t>influence</a:t>
            </a:r>
            <a:r>
              <a:rPr lang="en-GB" sz="2200" b="1" dirty="0" smtClean="0"/>
              <a:t> your work?</a:t>
            </a:r>
          </a:p>
          <a:p>
            <a:pPr algn="ctr"/>
            <a:r>
              <a:rPr lang="en-GB" sz="2200" dirty="0" smtClean="0"/>
              <a:t>Compare it to other images. </a:t>
            </a:r>
          </a:p>
        </p:txBody>
      </p:sp>
      <p:sp>
        <p:nvSpPr>
          <p:cNvPr id="16" name="TextBox 15"/>
          <p:cNvSpPr txBox="1"/>
          <p:nvPr/>
        </p:nvSpPr>
        <p:spPr>
          <a:xfrm>
            <a:off x="2143108" y="357166"/>
            <a:ext cx="2000264" cy="2123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smtClean="0"/>
              <a:t>E</a:t>
            </a:r>
          </a:p>
          <a:p>
            <a:pPr algn="ctr"/>
            <a:r>
              <a:rPr lang="en-GB" sz="3600" b="1" dirty="0" smtClean="0"/>
              <a:t>Elements</a:t>
            </a:r>
            <a:endParaRPr lang="en-GB" sz="3600" b="1" dirty="0"/>
          </a:p>
        </p:txBody>
      </p:sp>
      <p:sp>
        <p:nvSpPr>
          <p:cNvPr id="17" name="TextBox 16"/>
          <p:cNvSpPr txBox="1"/>
          <p:nvPr/>
        </p:nvSpPr>
        <p:spPr>
          <a:xfrm>
            <a:off x="4429124" y="357166"/>
            <a:ext cx="2000264" cy="2123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smtClean="0"/>
              <a:t>E</a:t>
            </a:r>
          </a:p>
          <a:p>
            <a:pPr algn="ctr"/>
            <a:r>
              <a:rPr lang="en-GB" sz="3600" b="1" dirty="0" smtClean="0"/>
              <a:t>Emotion</a:t>
            </a:r>
            <a:endParaRPr lang="en-GB" sz="3600" b="1" dirty="0"/>
          </a:p>
        </p:txBody>
      </p:sp>
      <p:sp>
        <p:nvSpPr>
          <p:cNvPr id="18" name="TextBox 17"/>
          <p:cNvSpPr txBox="1"/>
          <p:nvPr/>
        </p:nvSpPr>
        <p:spPr>
          <a:xfrm>
            <a:off x="6715140" y="357166"/>
            <a:ext cx="2428860" cy="2143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9600" b="1" dirty="0" smtClean="0"/>
              <a:t>P</a:t>
            </a:r>
          </a:p>
          <a:p>
            <a:pPr algn="ctr"/>
            <a:r>
              <a:rPr lang="en-GB" sz="3200" b="1" dirty="0" smtClean="0"/>
              <a:t>Point of view</a:t>
            </a:r>
            <a:endParaRPr lang="en-GB" sz="3200" b="1" dirty="0"/>
          </a:p>
        </p:txBody>
      </p:sp>
      <p:pic>
        <p:nvPicPr>
          <p:cNvPr id="14338" name="Picture 2" descr="http://pix.iemoji.com/images/emoji/apple/8.3/256/left-writing-hand.png"/>
          <p:cNvPicPr>
            <a:picLocks noChangeAspect="1" noChangeArrowheads="1"/>
          </p:cNvPicPr>
          <p:nvPr/>
        </p:nvPicPr>
        <p:blipFill>
          <a:blip r:embed="rId3" cstate="print">
            <a:duotone>
              <a:schemeClr val="accent1">
                <a:shade val="45000"/>
                <a:satMod val="135000"/>
              </a:schemeClr>
              <a:prstClr val="white"/>
            </a:duotone>
          </a:blip>
          <a:srcRect t="12110" b="11718"/>
          <a:stretch>
            <a:fillRect/>
          </a:stretch>
        </p:blipFill>
        <p:spPr bwMode="auto">
          <a:xfrm flipH="1">
            <a:off x="3500430" y="5388767"/>
            <a:ext cx="1928826" cy="1469233"/>
          </a:xfrm>
          <a:prstGeom prst="rect">
            <a:avLst/>
          </a:prstGeom>
          <a:noFill/>
        </p:spPr>
      </p:pic>
      <p:sp>
        <p:nvSpPr>
          <p:cNvPr id="19" name="TextBox 18"/>
          <p:cNvSpPr txBox="1"/>
          <p:nvPr/>
        </p:nvSpPr>
        <p:spPr>
          <a:xfrm>
            <a:off x="2214546" y="2786058"/>
            <a:ext cx="1928794" cy="246221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200" dirty="0" smtClean="0"/>
              <a:t>Which of the formal elements have been used? How/ why have they been used?</a:t>
            </a:r>
          </a:p>
        </p:txBody>
      </p:sp>
    </p:spTree>
    <p:extLst>
      <p:ext uri="{BB962C8B-B14F-4D97-AF65-F5344CB8AC3E}">
        <p14:creationId xmlns:p14="http://schemas.microsoft.com/office/powerpoint/2010/main" val="34875246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838" y="24867"/>
            <a:ext cx="9036496" cy="646331"/>
          </a:xfrm>
          <a:prstGeom prst="rect">
            <a:avLst/>
          </a:prstGeom>
          <a:solidFill>
            <a:srgbClr val="FFFF00"/>
          </a:solidFill>
          <a:ln>
            <a:solidFill>
              <a:schemeClr val="tx1"/>
            </a:solidFill>
          </a:ln>
        </p:spPr>
        <p:txBody>
          <a:bodyPr wrap="square" rtlCol="0">
            <a:spAutoFit/>
          </a:bodyPr>
          <a:lstStyle/>
          <a:p>
            <a:r>
              <a:rPr lang="en-GB" b="1" dirty="0" smtClean="0"/>
              <a:t>Learning Objective: To be able to comment on the work of a photographer using key words and my opinion. </a:t>
            </a:r>
          </a:p>
        </p:txBody>
      </p:sp>
      <p:pic>
        <p:nvPicPr>
          <p:cNvPr id="4" name="Picture 2" descr="http://static01.nyt.com/images/2012/10/10/arts/10LETINSKY/10LETINSKY-popup.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04" y="1916832"/>
            <a:ext cx="37719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11960" y="2155017"/>
            <a:ext cx="4572000" cy="4524315"/>
          </a:xfrm>
          <a:prstGeom prst="rect">
            <a:avLst/>
          </a:prstGeom>
        </p:spPr>
        <p:txBody>
          <a:bodyPr>
            <a:spAutoFit/>
          </a:bodyPr>
          <a:lstStyle/>
          <a:p>
            <a:r>
              <a:rPr lang="en-GB" b="1" dirty="0"/>
              <a:t>My favourite Laura </a:t>
            </a:r>
            <a:r>
              <a:rPr lang="en-GB" b="1" dirty="0" err="1"/>
              <a:t>Letinsky</a:t>
            </a:r>
            <a:r>
              <a:rPr lang="en-GB" b="1" dirty="0"/>
              <a:t> image</a:t>
            </a:r>
            <a:br>
              <a:rPr lang="en-GB" b="1" dirty="0"/>
            </a:br>
            <a:r>
              <a:rPr lang="en-GB" dirty="0"/>
              <a:t/>
            </a:r>
            <a:br>
              <a:rPr lang="en-GB" dirty="0"/>
            </a:br>
            <a:r>
              <a:rPr lang="en-GB" dirty="0"/>
              <a:t>This is my favourite image of Laura </a:t>
            </a:r>
            <a:r>
              <a:rPr lang="en-GB" dirty="0" err="1"/>
              <a:t>Letinsky's</a:t>
            </a:r>
            <a:r>
              <a:rPr lang="en-GB" dirty="0"/>
              <a:t>, I like the </a:t>
            </a:r>
            <a:r>
              <a:rPr lang="en-GB" dirty="0" smtClean="0"/>
              <a:t>clean fresh </a:t>
            </a:r>
            <a:r>
              <a:rPr lang="en-GB" dirty="0"/>
              <a:t>colours </a:t>
            </a:r>
            <a:r>
              <a:rPr lang="en-GB" dirty="0" smtClean="0"/>
              <a:t>against </a:t>
            </a:r>
            <a:r>
              <a:rPr lang="en-GB" dirty="0"/>
              <a:t>the plain white cloth and white plates. These colours </a:t>
            </a:r>
            <a:r>
              <a:rPr lang="en-GB" dirty="0" smtClean="0"/>
              <a:t>are warm and pastel creating a pleasant happy mood. I </a:t>
            </a:r>
            <a:r>
              <a:rPr lang="en-GB" dirty="0"/>
              <a:t>like this image because </a:t>
            </a:r>
            <a:r>
              <a:rPr lang="en-GB" dirty="0" err="1" smtClean="0"/>
              <a:t>Letinsky</a:t>
            </a:r>
            <a:r>
              <a:rPr lang="en-GB" dirty="0" smtClean="0"/>
              <a:t> has used circles and semi circles that repeat  getting smaller and smaller drawing you to the centre of the photograph. </a:t>
            </a:r>
            <a:r>
              <a:rPr lang="en-GB" dirty="0" err="1" smtClean="0"/>
              <a:t>Letinsky</a:t>
            </a:r>
            <a:r>
              <a:rPr lang="en-GB" dirty="0" smtClean="0"/>
              <a:t> has used lighting to keep the still life looking fresh and natural so there are few shadows. She has continued with her theme </a:t>
            </a:r>
            <a:r>
              <a:rPr lang="en-GB" dirty="0"/>
              <a:t>of 'how the table looks at the end of a </a:t>
            </a:r>
            <a:r>
              <a:rPr lang="en-GB" dirty="0" smtClean="0"/>
              <a:t>meal‘; </a:t>
            </a:r>
            <a:r>
              <a:rPr lang="en-GB" dirty="0"/>
              <a:t>I </a:t>
            </a:r>
            <a:r>
              <a:rPr lang="en-GB" dirty="0" smtClean="0"/>
              <a:t>imagine </a:t>
            </a:r>
            <a:r>
              <a:rPr lang="en-GB" dirty="0"/>
              <a:t>this to be taken </a:t>
            </a:r>
            <a:r>
              <a:rPr lang="en-GB" dirty="0" smtClean="0"/>
              <a:t>at a summer party or wedding because </a:t>
            </a:r>
            <a:r>
              <a:rPr lang="en-GB" dirty="0"/>
              <a:t>of the fruit and bright colours</a:t>
            </a:r>
            <a:r>
              <a:rPr lang="en-GB" dirty="0" smtClean="0"/>
              <a:t>. I</a:t>
            </a:r>
            <a:endParaRPr lang="en-GB" dirty="0"/>
          </a:p>
        </p:txBody>
      </p:sp>
      <p:sp>
        <p:nvSpPr>
          <p:cNvPr id="6" name="Right Arrow 5"/>
          <p:cNvSpPr/>
          <p:nvPr/>
        </p:nvSpPr>
        <p:spPr>
          <a:xfrm>
            <a:off x="683568" y="548680"/>
            <a:ext cx="7488832" cy="1606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Upload you favourite </a:t>
            </a:r>
            <a:r>
              <a:rPr lang="en-GB" dirty="0" err="1" smtClean="0"/>
              <a:t>Letinsky</a:t>
            </a:r>
            <a:r>
              <a:rPr lang="en-GB" dirty="0" smtClean="0"/>
              <a:t> photo and write about why you like it. Remember to use the formal elements and key words in your writing. </a:t>
            </a:r>
            <a:endParaRPr lang="en-GB" dirty="0"/>
          </a:p>
        </p:txBody>
      </p:sp>
    </p:spTree>
    <p:extLst>
      <p:ext uri="{BB962C8B-B14F-4D97-AF65-F5344CB8AC3E}">
        <p14:creationId xmlns:p14="http://schemas.microsoft.com/office/powerpoint/2010/main" val="193742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rotWithShape="1">
          <a:blip r:embed="rId2">
            <a:extLst>
              <a:ext uri="{28A0092B-C50C-407E-A947-70E740481C1C}">
                <a14:useLocalDpi xmlns:a14="http://schemas.microsoft.com/office/drawing/2010/main" val="0"/>
              </a:ext>
            </a:extLst>
          </a:blip>
          <a:srcRect l="7916" r="8890"/>
          <a:stretch/>
        </p:blipFill>
        <p:spPr>
          <a:xfrm>
            <a:off x="4644008" y="3033729"/>
            <a:ext cx="4109368" cy="3227736"/>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510" y="1196752"/>
            <a:ext cx="1190791" cy="752580"/>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1196752"/>
            <a:ext cx="1390844" cy="838317"/>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1196752"/>
            <a:ext cx="1324160" cy="1114581"/>
          </a:xfrm>
          <a:prstGeom prst="rect">
            <a:avLst/>
          </a:prstGeom>
        </p:spPr>
      </p:pic>
      <p:pic>
        <p:nvPicPr>
          <p:cNvPr id="10" name="Picture 9"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272" y="1196752"/>
            <a:ext cx="1524213" cy="971686"/>
          </a:xfrm>
          <a:prstGeom prst="rect">
            <a:avLst/>
          </a:prstGeom>
        </p:spPr>
      </p:pic>
      <p:sp>
        <p:nvSpPr>
          <p:cNvPr id="12" name="TextBox 11"/>
          <p:cNvSpPr txBox="1"/>
          <p:nvPr/>
        </p:nvSpPr>
        <p:spPr>
          <a:xfrm>
            <a:off x="467544" y="2492896"/>
            <a:ext cx="3816424" cy="4154984"/>
          </a:xfrm>
          <a:prstGeom prst="rect">
            <a:avLst/>
          </a:prstGeom>
          <a:solidFill>
            <a:schemeClr val="tx2">
              <a:lumMod val="40000"/>
              <a:lumOff val="60000"/>
            </a:schemeClr>
          </a:solidFill>
        </p:spPr>
        <p:txBody>
          <a:bodyPr wrap="square" rtlCol="0">
            <a:spAutoFit/>
          </a:bodyPr>
          <a:lstStyle/>
          <a:p>
            <a:r>
              <a:rPr lang="en-GB" sz="2400" b="1" dirty="0" smtClean="0"/>
              <a:t>Create 4 outline thumbnail drawings to plan your composition for your photoshoot. I am looking for:</a:t>
            </a:r>
          </a:p>
          <a:p>
            <a:r>
              <a:rPr lang="en-GB" sz="2400" b="1" dirty="0" smtClean="0"/>
              <a:t>Rule of thirds</a:t>
            </a:r>
          </a:p>
          <a:p>
            <a:r>
              <a:rPr lang="en-GB" sz="2400" b="1" dirty="0" smtClean="0"/>
              <a:t>Source of light</a:t>
            </a:r>
          </a:p>
          <a:p>
            <a:r>
              <a:rPr lang="en-GB" sz="2400" b="1" dirty="0" smtClean="0"/>
              <a:t>Links to Laura </a:t>
            </a:r>
            <a:r>
              <a:rPr lang="en-GB" sz="2400" b="1" dirty="0" err="1" smtClean="0"/>
              <a:t>Letinsky</a:t>
            </a:r>
            <a:endParaRPr lang="en-GB" sz="2400" b="1" dirty="0" smtClean="0"/>
          </a:p>
          <a:p>
            <a:r>
              <a:rPr lang="en-GB" sz="2400" b="1" dirty="0" smtClean="0"/>
              <a:t>Links to </a:t>
            </a:r>
            <a:r>
              <a:rPr lang="en-GB" sz="2400" b="1" dirty="0" err="1" smtClean="0"/>
              <a:t>Renger</a:t>
            </a:r>
            <a:r>
              <a:rPr lang="en-GB" sz="2400" b="1" dirty="0" smtClean="0"/>
              <a:t> </a:t>
            </a:r>
            <a:r>
              <a:rPr lang="en-GB" sz="2400" b="1" dirty="0" err="1" smtClean="0"/>
              <a:t>Patzch</a:t>
            </a:r>
            <a:endParaRPr lang="en-GB" sz="2400" b="1" dirty="0" smtClean="0"/>
          </a:p>
          <a:p>
            <a:endParaRPr lang="en-GB" sz="2400" b="1" dirty="0" smtClean="0"/>
          </a:p>
          <a:p>
            <a:endParaRPr lang="en-GB" sz="2400" b="1" dirty="0"/>
          </a:p>
        </p:txBody>
      </p:sp>
      <p:sp>
        <p:nvSpPr>
          <p:cNvPr id="13" name="TextBox 12"/>
          <p:cNvSpPr txBox="1"/>
          <p:nvPr/>
        </p:nvSpPr>
        <p:spPr>
          <a:xfrm>
            <a:off x="23838" y="24867"/>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plan your photoshoot effectively</a:t>
            </a:r>
          </a:p>
        </p:txBody>
      </p:sp>
    </p:spTree>
    <p:extLst>
      <p:ext uri="{BB962C8B-B14F-4D97-AF65-F5344CB8AC3E}">
        <p14:creationId xmlns:p14="http://schemas.microsoft.com/office/powerpoint/2010/main" val="36913076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l="7916" r="8890"/>
          <a:stretch/>
        </p:blipFill>
        <p:spPr>
          <a:xfrm>
            <a:off x="1475656" y="764704"/>
            <a:ext cx="4109368" cy="3227736"/>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3140968"/>
            <a:ext cx="4831483" cy="3256329"/>
          </a:xfrm>
          <a:prstGeom prst="rect">
            <a:avLst/>
          </a:prstGeom>
        </p:spPr>
      </p:pic>
      <p:sp>
        <p:nvSpPr>
          <p:cNvPr id="4" name="Right Arrow 3"/>
          <p:cNvSpPr/>
          <p:nvPr/>
        </p:nvSpPr>
        <p:spPr>
          <a:xfrm>
            <a:off x="251520" y="3992440"/>
            <a:ext cx="4248472" cy="2865560"/>
          </a:xfrm>
          <a:prstGeom prst="rightArrow">
            <a:avLst>
              <a:gd name="adj1" fmla="val 6418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smtClean="0"/>
              <a:t>Edit your images using cropping and levels.</a:t>
            </a:r>
          </a:p>
          <a:p>
            <a:r>
              <a:rPr lang="en-GB" sz="2000" dirty="0" smtClean="0"/>
              <a:t>Take screen shots as you go and save in a </a:t>
            </a:r>
            <a:r>
              <a:rPr lang="en-GB" sz="2000" dirty="0" err="1" smtClean="0"/>
              <a:t>ppoint</a:t>
            </a:r>
            <a:r>
              <a:rPr lang="en-GB" sz="2000" dirty="0" smtClean="0"/>
              <a:t> or a separate images so you can present this on your website</a:t>
            </a:r>
          </a:p>
        </p:txBody>
      </p:sp>
      <p:sp>
        <p:nvSpPr>
          <p:cNvPr id="5" name="TextBox 4"/>
          <p:cNvSpPr txBox="1"/>
          <p:nvPr/>
        </p:nvSpPr>
        <p:spPr>
          <a:xfrm>
            <a:off x="23838" y="24867"/>
            <a:ext cx="9036496" cy="369332"/>
          </a:xfrm>
          <a:prstGeom prst="rect">
            <a:avLst/>
          </a:prstGeom>
          <a:solidFill>
            <a:srgbClr val="FFFF00"/>
          </a:solidFill>
          <a:ln>
            <a:solidFill>
              <a:schemeClr val="tx1"/>
            </a:solidFill>
          </a:ln>
        </p:spPr>
        <p:txBody>
          <a:bodyPr wrap="square" rtlCol="0">
            <a:spAutoFit/>
          </a:bodyPr>
          <a:lstStyle/>
          <a:p>
            <a:r>
              <a:rPr lang="en-GB" b="1" dirty="0" smtClean="0"/>
              <a:t>Learning Objective: To be able to edit and refine your photos effectively.</a:t>
            </a:r>
          </a:p>
        </p:txBody>
      </p:sp>
    </p:spTree>
    <p:extLst>
      <p:ext uri="{BB962C8B-B14F-4D97-AF65-F5344CB8AC3E}">
        <p14:creationId xmlns:p14="http://schemas.microsoft.com/office/powerpoint/2010/main" val="17910585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2492896"/>
            <a:ext cx="4608512" cy="369332"/>
          </a:xfrm>
          <a:prstGeom prst="rect">
            <a:avLst/>
          </a:prstGeom>
          <a:noFill/>
        </p:spPr>
        <p:txBody>
          <a:bodyPr wrap="square" rtlCol="0">
            <a:spAutoFit/>
          </a:bodyPr>
          <a:lstStyle/>
          <a:p>
            <a:r>
              <a:rPr lang="en-GB" dirty="0" smtClean="0"/>
              <a:t>Printable worksheets</a:t>
            </a:r>
            <a:endParaRPr lang="en-GB" dirty="0"/>
          </a:p>
        </p:txBody>
      </p:sp>
    </p:spTree>
    <p:extLst>
      <p:ext uri="{BB962C8B-B14F-4D97-AF65-F5344CB8AC3E}">
        <p14:creationId xmlns:p14="http://schemas.microsoft.com/office/powerpoint/2010/main" val="22447678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upload.wikimedia.org/wikipedia/en/thumb/9/9f/StrandWallStreet.jpg/350px-StrandWallStree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169946"/>
            <a:ext cx="3265524" cy="239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5751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14" y="188640"/>
            <a:ext cx="4332362" cy="6463308"/>
          </a:xfrm>
          <a:prstGeom prst="rect">
            <a:avLst/>
          </a:prstGeom>
        </p:spPr>
        <p:txBody>
          <a:bodyPr wrap="square">
            <a:spAutoFit/>
          </a:bodyPr>
          <a:lstStyle/>
          <a:p>
            <a:r>
              <a:rPr lang="en-GB" dirty="0" smtClean="0"/>
              <a:t>Paul Strand’s photographs of …………. captured the strength and structures in the city environment. </a:t>
            </a:r>
            <a:r>
              <a:rPr lang="en-GB" dirty="0"/>
              <a:t>He used </a:t>
            </a:r>
            <a:r>
              <a:rPr lang="en-GB" dirty="0" smtClean="0"/>
              <a:t>………………….. with </a:t>
            </a:r>
            <a:r>
              <a:rPr lang="en-GB" dirty="0"/>
              <a:t>high contrast to emphasise the </a:t>
            </a:r>
            <a:r>
              <a:rPr lang="en-GB" dirty="0" smtClean="0"/>
              <a:t>…….............and …………………………..of </a:t>
            </a:r>
            <a:r>
              <a:rPr lang="en-GB" dirty="0"/>
              <a:t>the </a:t>
            </a:r>
            <a:r>
              <a:rPr lang="en-GB" dirty="0" smtClean="0"/>
              <a:t>buildings. </a:t>
            </a:r>
            <a:r>
              <a:rPr lang="en-GB" dirty="0"/>
              <a:t>He </a:t>
            </a:r>
            <a:r>
              <a:rPr lang="en-GB" dirty="0" smtClean="0"/>
              <a:t>noticed the patterns formed by the ………………..and highlights and based his composition around these features.</a:t>
            </a:r>
            <a:r>
              <a:rPr lang="en-GB" dirty="0"/>
              <a:t/>
            </a:r>
            <a:br>
              <a:rPr lang="en-GB" dirty="0"/>
            </a:br>
            <a:r>
              <a:rPr lang="en-GB" dirty="0" smtClean="0"/>
              <a:t>I </a:t>
            </a:r>
            <a:r>
              <a:rPr lang="en-GB" dirty="0"/>
              <a:t>particularly like </a:t>
            </a:r>
            <a:r>
              <a:rPr lang="en-GB" dirty="0" smtClean="0"/>
              <a:t>……………………………………………………..</a:t>
            </a:r>
          </a:p>
          <a:p>
            <a:r>
              <a:rPr lang="en-GB" dirty="0" smtClean="0"/>
              <a:t> </a:t>
            </a:r>
            <a:r>
              <a:rPr lang="en-GB" dirty="0"/>
              <a:t>I will use </a:t>
            </a:r>
            <a:r>
              <a:rPr lang="en-GB" dirty="0" smtClean="0"/>
              <a:t>…………………………………………………….</a:t>
            </a:r>
          </a:p>
          <a:p>
            <a:r>
              <a:rPr lang="en-GB" dirty="0" smtClean="0"/>
              <a:t>……………………………………………………………………</a:t>
            </a:r>
          </a:p>
          <a:p>
            <a:r>
              <a:rPr lang="en-GB" dirty="0" smtClean="0"/>
              <a:t>in </a:t>
            </a:r>
            <a:r>
              <a:rPr lang="en-GB" dirty="0"/>
              <a:t>my own photography. </a:t>
            </a:r>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r>
              <a:rPr lang="en-GB" dirty="0"/>
              <a:t>lines </a:t>
            </a:r>
            <a:r>
              <a:rPr lang="en-GB" dirty="0" smtClean="0"/>
              <a:t>, architecture, </a:t>
            </a:r>
            <a:r>
              <a:rPr lang="en-GB" dirty="0"/>
              <a:t>shapes </a:t>
            </a:r>
            <a:r>
              <a:rPr lang="en-GB" dirty="0" smtClean="0"/>
              <a:t>, monochrome ,</a:t>
            </a:r>
            <a:r>
              <a:rPr lang="en-GB" dirty="0"/>
              <a:t> shadows </a:t>
            </a:r>
          </a:p>
          <a:p>
            <a:endParaRPr lang="en-GB" dirty="0" smtClean="0"/>
          </a:p>
          <a:p>
            <a:endParaRPr lang="en-GB" dirty="0"/>
          </a:p>
        </p:txBody>
      </p:sp>
      <p:sp>
        <p:nvSpPr>
          <p:cNvPr id="3" name="Rectangle 2"/>
          <p:cNvSpPr/>
          <p:nvPr/>
        </p:nvSpPr>
        <p:spPr>
          <a:xfrm>
            <a:off x="4644008" y="29344"/>
            <a:ext cx="4332362" cy="6463308"/>
          </a:xfrm>
          <a:prstGeom prst="rect">
            <a:avLst/>
          </a:prstGeom>
        </p:spPr>
        <p:txBody>
          <a:bodyPr wrap="square">
            <a:spAutoFit/>
          </a:bodyPr>
          <a:lstStyle/>
          <a:p>
            <a:r>
              <a:rPr lang="en-GB" dirty="0" smtClean="0"/>
              <a:t>Paul Strand’s photographs of …………. captured the strength and structures in the city environment. </a:t>
            </a:r>
            <a:r>
              <a:rPr lang="en-GB" dirty="0"/>
              <a:t>He used </a:t>
            </a:r>
            <a:r>
              <a:rPr lang="en-GB" dirty="0" smtClean="0"/>
              <a:t>………………….. with </a:t>
            </a:r>
            <a:r>
              <a:rPr lang="en-GB" dirty="0"/>
              <a:t>high contrast to emphasise the </a:t>
            </a:r>
            <a:r>
              <a:rPr lang="en-GB" dirty="0" smtClean="0"/>
              <a:t>…….............and …………………………..of </a:t>
            </a:r>
            <a:r>
              <a:rPr lang="en-GB" dirty="0"/>
              <a:t>the </a:t>
            </a:r>
            <a:r>
              <a:rPr lang="en-GB" dirty="0" smtClean="0"/>
              <a:t>buildings. </a:t>
            </a:r>
            <a:r>
              <a:rPr lang="en-GB" dirty="0"/>
              <a:t>He </a:t>
            </a:r>
            <a:r>
              <a:rPr lang="en-GB" dirty="0" smtClean="0"/>
              <a:t>noticed the patterns formed by the ………………..and highlights and based his composition around these features.</a:t>
            </a:r>
            <a:r>
              <a:rPr lang="en-GB" dirty="0"/>
              <a:t/>
            </a:r>
            <a:br>
              <a:rPr lang="en-GB" dirty="0"/>
            </a:br>
            <a:r>
              <a:rPr lang="en-GB" dirty="0" smtClean="0"/>
              <a:t>I </a:t>
            </a:r>
            <a:r>
              <a:rPr lang="en-GB" dirty="0"/>
              <a:t>particularly like </a:t>
            </a:r>
            <a:r>
              <a:rPr lang="en-GB" dirty="0" smtClean="0"/>
              <a:t>……………………………………………………..</a:t>
            </a:r>
          </a:p>
          <a:p>
            <a:r>
              <a:rPr lang="en-GB" dirty="0" smtClean="0"/>
              <a:t> </a:t>
            </a:r>
            <a:r>
              <a:rPr lang="en-GB" dirty="0"/>
              <a:t>I will use </a:t>
            </a:r>
            <a:r>
              <a:rPr lang="en-GB" dirty="0" smtClean="0"/>
              <a:t>…………………………………………………….</a:t>
            </a:r>
          </a:p>
          <a:p>
            <a:r>
              <a:rPr lang="en-GB" dirty="0" smtClean="0"/>
              <a:t>……………………………………………………………………</a:t>
            </a:r>
          </a:p>
          <a:p>
            <a:r>
              <a:rPr lang="en-GB" dirty="0" smtClean="0"/>
              <a:t>in </a:t>
            </a:r>
            <a:r>
              <a:rPr lang="en-GB" dirty="0"/>
              <a:t>my own photography. </a:t>
            </a:r>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r>
              <a:rPr lang="en-GB" dirty="0"/>
              <a:t>lines </a:t>
            </a:r>
            <a:r>
              <a:rPr lang="en-GB" dirty="0" smtClean="0"/>
              <a:t>, architecture, </a:t>
            </a:r>
            <a:r>
              <a:rPr lang="en-GB" dirty="0"/>
              <a:t>shapes </a:t>
            </a:r>
            <a:r>
              <a:rPr lang="en-GB" dirty="0" smtClean="0"/>
              <a:t>, monochrome ,</a:t>
            </a:r>
            <a:r>
              <a:rPr lang="en-GB" dirty="0"/>
              <a:t> shadows </a:t>
            </a:r>
          </a:p>
          <a:p>
            <a:endParaRPr lang="en-GB" dirty="0" smtClean="0"/>
          </a:p>
          <a:p>
            <a:endParaRPr lang="en-GB" dirty="0"/>
          </a:p>
        </p:txBody>
      </p:sp>
    </p:spTree>
    <p:extLst>
      <p:ext uri="{BB962C8B-B14F-4D97-AF65-F5344CB8AC3E}">
        <p14:creationId xmlns:p14="http://schemas.microsoft.com/office/powerpoint/2010/main" val="29530950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latinamericanart.com/artworksimages/1841/img-01-899b080f-e812-4ca2-bf05-7311b2303ed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2" y="26691"/>
            <a:ext cx="2571296" cy="25712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latinamericanart.com/artworksimages/1841/img-01-899b080f-e812-4ca2-bf05-7311b2303ed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470" y="26691"/>
            <a:ext cx="2571296" cy="2571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latinamericanart.com/artworksimages/1841/img-01-899b080f-e812-4ca2-bf05-7311b2303ed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766" y="32421"/>
            <a:ext cx="2571296" cy="2571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latinamericanart.com/artworksimages/1841/img-01-899b080f-e812-4ca2-bf05-7311b2303ed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2" y="2597987"/>
            <a:ext cx="2571296" cy="2571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latinamericanart.com/artworksimages/1841/img-01-899b080f-e812-4ca2-bf05-7311b2303ed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470" y="2597987"/>
            <a:ext cx="2571296" cy="2571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www.latinamericanart.com/artworksimages/1841/img-01-899b080f-e812-4ca2-bf05-7311b2303ed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766" y="2603717"/>
            <a:ext cx="2571296" cy="257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7198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latinamericanart.com/artworksimages/1841/img-01-899b080f-e812-4ca2-bf05-7311b2303edc.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77526"/>
            <a:ext cx="1691680" cy="1691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edgblogs.s3.amazonaws.com/centroavante/files/2010/10/CassioVasconcellos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4947" y="977526"/>
            <a:ext cx="1608698" cy="1672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atalogodasartes.com.br/Upload/@Obras/Andr%C3%A9a%20Martins%20da%20Silva%5C%7B9F8097F8-9856-4715-89D2-10894FF73BA5%7D_cassiovasconcellos01Sim%20Galeria.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4947" y="2917279"/>
            <a:ext cx="1608698" cy="16637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olhave.com.br/blog/wp-content/uploads/2010/04/Torre-TV-Bandeirantes1-2002.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958" y="2852936"/>
            <a:ext cx="1657722" cy="17280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958" y="4725144"/>
            <a:ext cx="3961978" cy="2308324"/>
          </a:xfrm>
          <a:prstGeom prst="rect">
            <a:avLst/>
          </a:prstGeom>
          <a:noFill/>
        </p:spPr>
        <p:txBody>
          <a:bodyPr wrap="square" rtlCol="0">
            <a:spAutoFit/>
          </a:bodyPr>
          <a:lstStyle/>
          <a:p>
            <a:r>
              <a:rPr lang="en-GB" dirty="0" smtClean="0"/>
              <a:t>Look for :</a:t>
            </a:r>
          </a:p>
          <a:p>
            <a:r>
              <a:rPr lang="en-GB" b="1" dirty="0" smtClean="0"/>
              <a:t>Shapes, Lines, Colours, Shadows</a:t>
            </a:r>
          </a:p>
          <a:p>
            <a:endParaRPr lang="en-GB" b="1" dirty="0"/>
          </a:p>
          <a:p>
            <a:r>
              <a:rPr lang="en-GB" dirty="0" smtClean="0"/>
              <a:t>Remember to put yourself in the right place.</a:t>
            </a:r>
          </a:p>
          <a:p>
            <a:r>
              <a:rPr lang="en-GB" dirty="0" smtClean="0"/>
              <a:t>Will the photo show symmetry?</a:t>
            </a:r>
          </a:p>
          <a:p>
            <a:r>
              <a:rPr lang="en-GB" dirty="0" smtClean="0"/>
              <a:t>What shape repeat?</a:t>
            </a:r>
          </a:p>
          <a:p>
            <a:endParaRPr lang="en-GB" dirty="0"/>
          </a:p>
        </p:txBody>
      </p:sp>
      <p:sp>
        <p:nvSpPr>
          <p:cNvPr id="10" name="TextBox 9"/>
          <p:cNvSpPr txBox="1"/>
          <p:nvPr/>
        </p:nvSpPr>
        <p:spPr>
          <a:xfrm>
            <a:off x="33958" y="0"/>
            <a:ext cx="3589687" cy="923330"/>
          </a:xfrm>
          <a:prstGeom prst="rect">
            <a:avLst/>
          </a:prstGeom>
          <a:noFill/>
        </p:spPr>
        <p:txBody>
          <a:bodyPr wrap="square" rtlCol="0">
            <a:spAutoFit/>
          </a:bodyPr>
          <a:lstStyle/>
          <a:p>
            <a:r>
              <a:rPr lang="en-GB" dirty="0" smtClean="0"/>
              <a:t>Photoshoot 2:</a:t>
            </a:r>
          </a:p>
          <a:p>
            <a:r>
              <a:rPr lang="en-GB" dirty="0" smtClean="0"/>
              <a:t>Looking for colour, repetition and shape.</a:t>
            </a:r>
            <a:endParaRPr lang="en-GB" dirty="0"/>
          </a:p>
        </p:txBody>
      </p:sp>
      <p:pic>
        <p:nvPicPr>
          <p:cNvPr id="11" name="Picture 4" descr="http://www.latinamericanart.com/artworksimages/1841/img-01-899b080f-e812-4ca2-bf05-7311b2303edc.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6074" y="961180"/>
            <a:ext cx="1691680" cy="1691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edgblogs.s3.amazonaws.com/centroavante/files/2010/10/CassioVasconcellos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1021" y="961180"/>
            <a:ext cx="1608698" cy="16725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atalogodasartes.com.br/Upload/@Obras/Andr%C3%A9a%20Martins%20da%20Silva%5C%7B9F8097F8-9856-4715-89D2-10894FF73BA5%7D_cassiovasconcellos01Sim%20Galeria.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1021" y="2900933"/>
            <a:ext cx="1608698" cy="16637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olhave.com.br/blog/wp-content/uploads/2010/04/Torre-TV-Bandeirantes1-2002.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032" y="2836590"/>
            <a:ext cx="1657722" cy="17280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860032" y="4708798"/>
            <a:ext cx="3961978" cy="2308324"/>
          </a:xfrm>
          <a:prstGeom prst="rect">
            <a:avLst/>
          </a:prstGeom>
          <a:noFill/>
        </p:spPr>
        <p:txBody>
          <a:bodyPr wrap="square" rtlCol="0">
            <a:spAutoFit/>
          </a:bodyPr>
          <a:lstStyle/>
          <a:p>
            <a:r>
              <a:rPr lang="en-GB" dirty="0" smtClean="0"/>
              <a:t>Look for :</a:t>
            </a:r>
          </a:p>
          <a:p>
            <a:r>
              <a:rPr lang="en-GB" b="1" dirty="0" smtClean="0"/>
              <a:t>Shapes, Lines, Colours, Shadows</a:t>
            </a:r>
          </a:p>
          <a:p>
            <a:endParaRPr lang="en-GB" b="1" dirty="0"/>
          </a:p>
          <a:p>
            <a:r>
              <a:rPr lang="en-GB" dirty="0" smtClean="0"/>
              <a:t>Remember to put yourself in the right place.</a:t>
            </a:r>
          </a:p>
          <a:p>
            <a:r>
              <a:rPr lang="en-GB" dirty="0" smtClean="0"/>
              <a:t>Will the photo show symmetry?</a:t>
            </a:r>
          </a:p>
          <a:p>
            <a:r>
              <a:rPr lang="en-GB" dirty="0" smtClean="0"/>
              <a:t>What shape repeat?</a:t>
            </a:r>
          </a:p>
          <a:p>
            <a:endParaRPr lang="en-GB" dirty="0"/>
          </a:p>
        </p:txBody>
      </p:sp>
      <p:sp>
        <p:nvSpPr>
          <p:cNvPr id="16" name="TextBox 15"/>
          <p:cNvSpPr txBox="1"/>
          <p:nvPr/>
        </p:nvSpPr>
        <p:spPr>
          <a:xfrm>
            <a:off x="4860032" y="-16346"/>
            <a:ext cx="3589687" cy="923330"/>
          </a:xfrm>
          <a:prstGeom prst="rect">
            <a:avLst/>
          </a:prstGeom>
          <a:noFill/>
        </p:spPr>
        <p:txBody>
          <a:bodyPr wrap="square" rtlCol="0">
            <a:spAutoFit/>
          </a:bodyPr>
          <a:lstStyle/>
          <a:p>
            <a:r>
              <a:rPr lang="en-GB" dirty="0" smtClean="0"/>
              <a:t>Photoshoot 2:</a:t>
            </a:r>
          </a:p>
          <a:p>
            <a:r>
              <a:rPr lang="en-GB" dirty="0" smtClean="0"/>
              <a:t>Looking for colour, repetition and shape.</a:t>
            </a:r>
            <a:endParaRPr lang="en-GB" dirty="0"/>
          </a:p>
        </p:txBody>
      </p:sp>
    </p:spTree>
    <p:extLst>
      <p:ext uri="{BB962C8B-B14F-4D97-AF65-F5344CB8AC3E}">
        <p14:creationId xmlns:p14="http://schemas.microsoft.com/office/powerpoint/2010/main" val="14317211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DCIM\104CANON\IMG_04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90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 y="16799"/>
            <a:ext cx="10573047" cy="793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4549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DCIM\104CANON\IMG_0498.JPG"/>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saturation sat="305000"/>
                    </a14:imgEffect>
                    <a14:imgEffect>
                      <a14:brightnessContrast contrast="49000"/>
                    </a14:imgEffect>
                  </a14:imgLayer>
                </a14:imgProps>
              </a:ex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44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DCIM\104CANON\IMG_0498.JPG"/>
          <p:cNvPicPr>
            <a:picLocks noChangeAspect="1" noChangeArrowheads="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saturation sat="350000"/>
                    </a14:imgEffect>
                  </a14:imgLayer>
                </a14:imgProps>
              </a:ex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5591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DCIM\104CANON\IMG_0498.JPG"/>
          <p:cNvPicPr>
            <a:picLocks noChangeAspect="1" noChangeArrowheads="1"/>
          </p:cNvPicPr>
          <p:nvPr/>
        </p:nvPicPr>
        <p:blipFill>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sharpenSoften amount="83000"/>
                    </a14:imgEffect>
                    <a14:imgEffect>
                      <a14:colorTemperature colorTemp="10375"/>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6575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DCIM\104CANON\IMG_0498.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15000"/>
                    </a14:imgEffect>
                  </a14:imgLayer>
                </a14:imgProps>
              </a:ex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794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8208912" cy="5262979"/>
          </a:xfrm>
          <a:prstGeom prst="rect">
            <a:avLst/>
          </a:prstGeom>
          <a:noFill/>
        </p:spPr>
        <p:txBody>
          <a:bodyPr wrap="square" rtlCol="0">
            <a:spAutoFit/>
          </a:bodyPr>
          <a:lstStyle/>
          <a:p>
            <a:r>
              <a:rPr lang="en-GB" sz="3200" b="1" dirty="0" smtClean="0"/>
              <a:t>Lesson Objective :To be able to collate my research ideas and photographs</a:t>
            </a:r>
          </a:p>
          <a:p>
            <a:r>
              <a:rPr lang="en-GB" sz="2400" dirty="0" smtClean="0"/>
              <a:t>Create a new folder in your Large media file storage area – PHOTOGRAPHY </a:t>
            </a:r>
          </a:p>
          <a:p>
            <a:r>
              <a:rPr lang="en-GB" sz="2400" dirty="0" smtClean="0"/>
              <a:t>Within Photography create a folder FORMAL ELEMENTS - put the photos you took for homework into a folder marked SUMMER HOMEWORK .</a:t>
            </a:r>
          </a:p>
          <a:p>
            <a:r>
              <a:rPr lang="en-GB" sz="2400" dirty="0" smtClean="0"/>
              <a:t>To do that find the SD card or the photos you have emailed in and copy and paste them to the folder.</a:t>
            </a:r>
          </a:p>
          <a:p>
            <a:endParaRPr lang="en-GB" sz="2400" dirty="0" smtClean="0"/>
          </a:p>
          <a:p>
            <a:endParaRPr lang="en-GB" sz="2400" dirty="0"/>
          </a:p>
          <a:p>
            <a:endParaRPr lang="en-GB" sz="3200" b="1" dirty="0" smtClean="0"/>
          </a:p>
          <a:p>
            <a:endParaRPr lang="en-GB" sz="2400" dirty="0"/>
          </a:p>
        </p:txBody>
      </p:sp>
    </p:spTree>
    <p:extLst>
      <p:ext uri="{BB962C8B-B14F-4D97-AF65-F5344CB8AC3E}">
        <p14:creationId xmlns:p14="http://schemas.microsoft.com/office/powerpoint/2010/main" val="1663279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5512</TotalTime>
  <Words>4659</Words>
  <Application>Microsoft Office PowerPoint</Application>
  <PresentationFormat>On-screen Show (4:3)</PresentationFormat>
  <Paragraphs>763</Paragraphs>
  <Slides>83</Slides>
  <Notes>6</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PowerPoint Presentation</vt:lpstr>
      <vt:lpstr>PowerPoint Presentation</vt:lpstr>
      <vt:lpstr>Assessment</vt:lpstr>
      <vt:lpstr>PowerPoint Presentation</vt:lpstr>
      <vt:lpstr>PowerPoint Presentation</vt:lpstr>
      <vt:lpstr>PowerPoint Presentation</vt:lpstr>
      <vt:lpstr>Summer Holiday Homework - VISUAL ELEMENTS due in Sept 1st 2016</vt:lpstr>
      <vt:lpstr>PowerPoint Presentation</vt:lpstr>
      <vt:lpstr>PowerPoint Presentation</vt:lpstr>
      <vt:lpstr>PowerPoint Presentation</vt:lpstr>
      <vt:lpstr>Make the site yours by…</vt:lpstr>
      <vt:lpstr>PowerPoint Presentation</vt:lpstr>
      <vt:lpstr>PowerPoint Presentation</vt:lpstr>
      <vt:lpstr>PowerPoint Presentation</vt:lpstr>
      <vt:lpstr>Homework</vt:lpstr>
      <vt:lpstr>PowerPoint Presentation</vt:lpstr>
      <vt:lpstr>PowerPoint Presentation</vt:lpstr>
      <vt:lpstr>PowerPoint Presentation</vt:lpstr>
      <vt:lpstr>PowerPoint Presentation</vt:lpstr>
      <vt:lpstr>Homework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 and repetition in architecture</vt:lpstr>
      <vt:lpstr>Your aim is to explore new view points in order to develop the composition of your photographs </vt:lpstr>
      <vt:lpstr>Your aim is to explore new view points in order to develop the composition of your photographs </vt:lpstr>
      <vt:lpstr>What do these images have in common?  As a group of photos how would you describe them?  </vt:lpstr>
      <vt:lpstr>PowerPoint Presentation</vt:lpstr>
      <vt:lpstr>PowerPoint Presentation</vt:lpstr>
      <vt:lpstr>PowerPoint Presentation</vt:lpstr>
      <vt:lpstr>PowerPoint Presentation</vt:lpstr>
      <vt:lpstr>PowerPoint Presentation</vt:lpstr>
      <vt:lpstr>Photoshoot –  Line and repetition in Architecture Cropping to show pattern Changing the viewpoint  </vt:lpstr>
      <vt:lpstr>PowerPoint Presentation</vt:lpstr>
      <vt:lpstr>PowerPoint Presentation</vt:lpstr>
      <vt:lpstr>PowerPoint Presentation</vt:lpstr>
      <vt:lpstr>Homework 2</vt:lpstr>
      <vt:lpstr>PowerPoint Presentation</vt:lpstr>
      <vt:lpstr>PowerPoint Presentation</vt:lpstr>
      <vt:lpstr>PowerPoint Presentation</vt:lpstr>
      <vt:lpstr>PowerPoint Presentation</vt:lpstr>
      <vt:lpstr>Homework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PowerPoint Presentation</vt:lpstr>
      <vt:lpstr>PowerPoint Presentation</vt:lpstr>
      <vt:lpstr>PowerPoint Presentation</vt:lpstr>
      <vt:lpstr>The Rule of Thirds grid</vt:lpstr>
      <vt:lpstr>Historical Context</vt:lpstr>
      <vt:lpstr>Some Examples</vt:lpstr>
      <vt:lpstr>Another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dc:creator>
  <cp:lastModifiedBy>Helen Cadle</cp:lastModifiedBy>
  <cp:revision>141</cp:revision>
  <cp:lastPrinted>2016-10-21T08:32:10Z</cp:lastPrinted>
  <dcterms:created xsi:type="dcterms:W3CDTF">2014-07-27T18:47:17Z</dcterms:created>
  <dcterms:modified xsi:type="dcterms:W3CDTF">2016-10-21T08:32:22Z</dcterms:modified>
</cp:coreProperties>
</file>